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1"/>
  </p:notesMasterIdLst>
  <p:handoutMasterIdLst>
    <p:handoutMasterId r:id="rId32"/>
  </p:handoutMasterIdLst>
  <p:sldIdLst>
    <p:sldId id="867" r:id="rId2"/>
    <p:sldId id="804" r:id="rId3"/>
    <p:sldId id="861" r:id="rId4"/>
    <p:sldId id="863" r:id="rId5"/>
    <p:sldId id="780" r:id="rId6"/>
    <p:sldId id="781" r:id="rId7"/>
    <p:sldId id="777" r:id="rId8"/>
    <p:sldId id="786" r:id="rId9"/>
    <p:sldId id="807" r:id="rId10"/>
    <p:sldId id="810" r:id="rId11"/>
    <p:sldId id="806" r:id="rId12"/>
    <p:sldId id="808" r:id="rId13"/>
    <p:sldId id="852" r:id="rId14"/>
    <p:sldId id="855" r:id="rId15"/>
    <p:sldId id="784" r:id="rId16"/>
    <p:sldId id="785" r:id="rId17"/>
    <p:sldId id="789" r:id="rId18"/>
    <p:sldId id="858" r:id="rId19"/>
    <p:sldId id="883" r:id="rId20"/>
    <p:sldId id="881" r:id="rId21"/>
    <p:sldId id="882" r:id="rId22"/>
    <p:sldId id="869" r:id="rId23"/>
    <p:sldId id="868" r:id="rId24"/>
    <p:sldId id="798" r:id="rId25"/>
    <p:sldId id="814" r:id="rId26"/>
    <p:sldId id="862" r:id="rId27"/>
    <p:sldId id="817" r:id="rId28"/>
    <p:sldId id="860" r:id="rId29"/>
    <p:sldId id="864" r:id="rId30"/>
  </p:sldIdLst>
  <p:sldSz cx="9144000" cy="6858000" type="screen4x3"/>
  <p:notesSz cx="7315200" cy="9601200"/>
  <p:defaultTextStyle>
    <a:defPPr>
      <a:defRPr lang="en-US"/>
    </a:defPPr>
    <a:lvl1pPr algn="l" rtl="0" eaLnBrk="0" fontAlgn="base" hangingPunct="0">
      <a:spcBef>
        <a:spcPct val="0"/>
      </a:spcBef>
      <a:spcAft>
        <a:spcPct val="0"/>
      </a:spcAft>
      <a:defRPr sz="2800" kern="1200">
        <a:solidFill>
          <a:schemeClr val="tx1"/>
        </a:solidFill>
        <a:latin typeface="Arial" pitchFamily="34" charset="0"/>
        <a:ea typeface="+mn-ea"/>
        <a:cs typeface="Arial" pitchFamily="34" charset="0"/>
      </a:defRPr>
    </a:lvl1pPr>
    <a:lvl2pPr marL="457200" algn="l" rtl="0" eaLnBrk="0" fontAlgn="base" hangingPunct="0">
      <a:spcBef>
        <a:spcPct val="0"/>
      </a:spcBef>
      <a:spcAft>
        <a:spcPct val="0"/>
      </a:spcAft>
      <a:defRPr sz="2800" kern="1200">
        <a:solidFill>
          <a:schemeClr val="tx1"/>
        </a:solidFill>
        <a:latin typeface="Arial" pitchFamily="34" charset="0"/>
        <a:ea typeface="+mn-ea"/>
        <a:cs typeface="Arial" pitchFamily="34" charset="0"/>
      </a:defRPr>
    </a:lvl2pPr>
    <a:lvl3pPr marL="914400" algn="l" rtl="0" eaLnBrk="0" fontAlgn="base" hangingPunct="0">
      <a:spcBef>
        <a:spcPct val="0"/>
      </a:spcBef>
      <a:spcAft>
        <a:spcPct val="0"/>
      </a:spcAft>
      <a:defRPr sz="2800" kern="1200">
        <a:solidFill>
          <a:schemeClr val="tx1"/>
        </a:solidFill>
        <a:latin typeface="Arial" pitchFamily="34" charset="0"/>
        <a:ea typeface="+mn-ea"/>
        <a:cs typeface="Arial" pitchFamily="34" charset="0"/>
      </a:defRPr>
    </a:lvl3pPr>
    <a:lvl4pPr marL="1371600" algn="l" rtl="0" eaLnBrk="0" fontAlgn="base" hangingPunct="0">
      <a:spcBef>
        <a:spcPct val="0"/>
      </a:spcBef>
      <a:spcAft>
        <a:spcPct val="0"/>
      </a:spcAft>
      <a:defRPr sz="2800" kern="1200">
        <a:solidFill>
          <a:schemeClr val="tx1"/>
        </a:solidFill>
        <a:latin typeface="Arial" pitchFamily="34" charset="0"/>
        <a:ea typeface="+mn-ea"/>
        <a:cs typeface="Arial" pitchFamily="34" charset="0"/>
      </a:defRPr>
    </a:lvl4pPr>
    <a:lvl5pPr marL="1828800" algn="l" rtl="0" eaLnBrk="0" fontAlgn="base" hangingPunct="0">
      <a:spcBef>
        <a:spcPct val="0"/>
      </a:spcBef>
      <a:spcAft>
        <a:spcPct val="0"/>
      </a:spcAft>
      <a:defRPr sz="2800" kern="1200">
        <a:solidFill>
          <a:schemeClr val="tx1"/>
        </a:solidFill>
        <a:latin typeface="Arial" pitchFamily="34" charset="0"/>
        <a:ea typeface="+mn-ea"/>
        <a:cs typeface="Arial" pitchFamily="34" charset="0"/>
      </a:defRPr>
    </a:lvl5pPr>
    <a:lvl6pPr marL="2286000" algn="l" defTabSz="914400" rtl="0" eaLnBrk="1" latinLnBrk="0" hangingPunct="1">
      <a:defRPr sz="2800" kern="1200">
        <a:solidFill>
          <a:schemeClr val="tx1"/>
        </a:solidFill>
        <a:latin typeface="Arial" pitchFamily="34" charset="0"/>
        <a:ea typeface="+mn-ea"/>
        <a:cs typeface="Arial" pitchFamily="34" charset="0"/>
      </a:defRPr>
    </a:lvl6pPr>
    <a:lvl7pPr marL="2743200" algn="l" defTabSz="914400" rtl="0" eaLnBrk="1" latinLnBrk="0" hangingPunct="1">
      <a:defRPr sz="2800" kern="1200">
        <a:solidFill>
          <a:schemeClr val="tx1"/>
        </a:solidFill>
        <a:latin typeface="Arial" pitchFamily="34" charset="0"/>
        <a:ea typeface="+mn-ea"/>
        <a:cs typeface="Arial" pitchFamily="34" charset="0"/>
      </a:defRPr>
    </a:lvl7pPr>
    <a:lvl8pPr marL="3200400" algn="l" defTabSz="914400" rtl="0" eaLnBrk="1" latinLnBrk="0" hangingPunct="1">
      <a:defRPr sz="2800" kern="1200">
        <a:solidFill>
          <a:schemeClr val="tx1"/>
        </a:solidFill>
        <a:latin typeface="Arial" pitchFamily="34" charset="0"/>
        <a:ea typeface="+mn-ea"/>
        <a:cs typeface="Arial" pitchFamily="34" charset="0"/>
      </a:defRPr>
    </a:lvl8pPr>
    <a:lvl9pPr marL="3657600" algn="l" defTabSz="914400" rtl="0" eaLnBrk="1" latinLnBrk="0" hangingPunct="1">
      <a:defRPr sz="2800"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969696"/>
    <a:srgbClr val="4D4D4D"/>
    <a:srgbClr val="B2B2B2"/>
    <a:srgbClr val="808080"/>
    <a:srgbClr val="C0C0C0"/>
    <a:srgbClr val="29292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59" autoAdjust="0"/>
    <p:restoredTop sz="86166" autoAdjust="0"/>
  </p:normalViewPr>
  <p:slideViewPr>
    <p:cSldViewPr>
      <p:cViewPr varScale="1">
        <p:scale>
          <a:sx n="106" d="100"/>
          <a:sy n="106" d="100"/>
        </p:scale>
        <p:origin x="1600"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a:lvl1pPr>
          </a:lstStyle>
          <a:p>
            <a:pPr>
              <a:defRPr/>
            </a:pPr>
            <a:endParaRPr lang="en-US"/>
          </a:p>
        </p:txBody>
      </p:sp>
      <p:sp>
        <p:nvSpPr>
          <p:cNvPr id="8704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a:lvl1pPr>
          </a:lstStyle>
          <a:p>
            <a:pPr>
              <a:defRPr/>
            </a:pPr>
            <a:endParaRPr lang="en-US"/>
          </a:p>
        </p:txBody>
      </p:sp>
      <p:sp>
        <p:nvSpPr>
          <p:cNvPr id="87044"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a:lvl1pPr>
          </a:lstStyle>
          <a:p>
            <a:pPr>
              <a:defRPr/>
            </a:pPr>
            <a:endParaRPr lang="en-US"/>
          </a:p>
        </p:txBody>
      </p:sp>
      <p:sp>
        <p:nvSpPr>
          <p:cNvPr id="87045"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a:lvl1pPr>
          </a:lstStyle>
          <a:p>
            <a:pPr>
              <a:defRPr/>
            </a:pPr>
            <a:fld id="{8666A63B-5894-462D-9BB2-25D1A12C6300}" type="slidenum">
              <a:rPr lang="en-US"/>
              <a:pPr>
                <a:defRPr/>
              </a:pPr>
              <a:t>‹#›</a:t>
            </a:fld>
            <a:endParaRPr lang="en-US"/>
          </a:p>
        </p:txBody>
      </p:sp>
    </p:spTree>
    <p:extLst>
      <p:ext uri="{BB962C8B-B14F-4D97-AF65-F5344CB8AC3E}">
        <p14:creationId xmlns:p14="http://schemas.microsoft.com/office/powerpoint/2010/main" val="4978263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a:lvl1pPr>
          </a:lstStyle>
          <a:p>
            <a:pPr>
              <a:defRPr/>
            </a:pPr>
            <a:endParaRPr lang="en-US"/>
          </a:p>
        </p:txBody>
      </p:sp>
      <p:sp>
        <p:nvSpPr>
          <p:cNvPr id="4915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a:lvl1pPr>
          </a:lstStyle>
          <a:p>
            <a:pPr>
              <a:defRPr/>
            </a:pPr>
            <a:endParaRPr lang="en-US"/>
          </a:p>
        </p:txBody>
      </p:sp>
      <p:sp>
        <p:nvSpPr>
          <p:cNvPr id="6963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a:lvl1pPr>
          </a:lstStyle>
          <a:p>
            <a:pPr>
              <a:defRPr/>
            </a:pPr>
            <a:endParaRPr lang="en-US"/>
          </a:p>
        </p:txBody>
      </p:sp>
      <p:sp>
        <p:nvSpPr>
          <p:cNvPr id="4915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a:lvl1pPr>
          </a:lstStyle>
          <a:p>
            <a:pPr>
              <a:defRPr/>
            </a:pPr>
            <a:fld id="{13E03037-2603-4A69-8D69-F51144710611}" type="slidenum">
              <a:rPr lang="en-US"/>
              <a:pPr>
                <a:defRPr/>
              </a:pPr>
              <a:t>‹#›</a:t>
            </a:fld>
            <a:endParaRPr lang="en-US"/>
          </a:p>
        </p:txBody>
      </p:sp>
    </p:spTree>
    <p:extLst>
      <p:ext uri="{BB962C8B-B14F-4D97-AF65-F5344CB8AC3E}">
        <p14:creationId xmlns:p14="http://schemas.microsoft.com/office/powerpoint/2010/main" val="36886987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433B666A-61BC-4F7B-982A-78CDA277F1B8}" type="slidenum">
              <a:rPr lang="en-US" smtClean="0"/>
              <a:pPr/>
              <a:t>2</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E4030BA3-2780-4F9D-B4D8-74773CC4D441}" type="slidenum">
              <a:rPr lang="en-US" smtClean="0"/>
              <a:pPr/>
              <a:t>12</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A2E58C0A-1049-44B4-82C4-AAB29F6ADC3D}" type="slidenum">
              <a:rPr lang="en-US" smtClean="0"/>
              <a:pPr/>
              <a:t>13</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7C44DC87-114E-40EC-8912-056E0E39B0B4}" type="slidenum">
              <a:rPr lang="en-US" smtClean="0"/>
              <a:pPr/>
              <a:t>14</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6BEEFC11-4B9B-48CA-AEBE-0F1C0C232B19}" type="slidenum">
              <a:rPr lang="en-US" smtClean="0"/>
              <a:pPr/>
              <a:t>15</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70997B65-D076-441D-8C47-794EDC6212C7}" type="slidenum">
              <a:rPr lang="en-US" smtClean="0"/>
              <a:pPr/>
              <a:t>16</a:t>
            </a:fld>
            <a:endParaRPr lang="en-US"/>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9A71DB8B-7C23-48FA-98B8-2D7BFC9853C7}" type="slidenum">
              <a:rPr lang="en-US" smtClean="0"/>
              <a:pPr/>
              <a:t>17</a:t>
            </a:fld>
            <a:endParaRPr lang="en-US"/>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6BEEFC11-4B9B-48CA-AEBE-0F1C0C232B19}" type="slidenum">
              <a:rPr lang="en-US" smtClean="0"/>
              <a:pPr/>
              <a:t>18</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2441168E-9206-488A-BE7E-006F3F2737DE}" type="slidenum">
              <a:rPr lang="en-US" smtClean="0"/>
              <a:pPr/>
              <a:t>19</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CBC06CDC-41DA-40F4-BCF7-293E9FB63083}" type="slidenum">
              <a:rPr lang="en-US" smtClean="0"/>
              <a:pPr/>
              <a:t>20</a:t>
            </a:fld>
            <a:endParaRPr lang="en-US"/>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56ED005D-BF42-4A1E-A299-C10B49C71AD6}" type="slidenum">
              <a:rPr lang="en-US" smtClean="0"/>
              <a:pPr/>
              <a:t>21</a:t>
            </a:fld>
            <a:endParaRPr lang="en-US"/>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xfrm>
            <a:off x="974725" y="4560888"/>
            <a:ext cx="5365750" cy="4319587"/>
          </a:xfrm>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B69339DC-571A-4E39-BC34-691E4C3C8192}" type="slidenum">
              <a:rPr lang="en-US" smtClean="0"/>
              <a:pPr/>
              <a:t>3</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2441168E-9206-488A-BE7E-006F3F2737DE}" type="slidenum">
              <a:rPr lang="en-US" smtClean="0"/>
              <a:pPr/>
              <a:t>22</a:t>
            </a:fld>
            <a:endParaRPr lang="en-US"/>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34D2C9FA-FC19-4E88-8FFB-CB05EFD15053}" type="slidenum">
              <a:rPr lang="en-US" smtClean="0"/>
              <a:pPr/>
              <a:t>23</a:t>
            </a:fld>
            <a:endParaRPr 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F09E1CB1-140F-4079-92BB-E2422AD87009}" type="slidenum">
              <a:rPr lang="en-US" smtClean="0"/>
              <a:pPr/>
              <a:t>24</a:t>
            </a:fld>
            <a:endParaRPr 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73E3FFC8-7606-45D1-ABE0-987028CC43A9}" type="slidenum">
              <a:rPr lang="en-US" smtClean="0"/>
              <a:pPr/>
              <a:t>25</a:t>
            </a:fld>
            <a:endParaRPr lang="en-US"/>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F41B51C6-53ED-4094-ACA9-CEED9C39151D}" type="slidenum">
              <a:rPr lang="en-US" smtClean="0"/>
              <a:pPr/>
              <a:t>27</a:t>
            </a:fld>
            <a:endParaRPr 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paper:</a:t>
            </a:r>
          </a:p>
          <a:p>
            <a:endParaRPr lang="en-US" dirty="0"/>
          </a:p>
          <a:p>
            <a:r>
              <a:rPr lang="en-US" sz="1200" kern="1200" dirty="0">
                <a:solidFill>
                  <a:schemeClr val="tx1"/>
                </a:solidFill>
                <a:latin typeface="Arial" pitchFamily="34" charset="0"/>
                <a:ea typeface="+mn-ea"/>
                <a:cs typeface="Arial" pitchFamily="34" charset="0"/>
              </a:rPr>
              <a:t>The previous operations have assigned an image location, scale, and orientation to each </a:t>
            </a:r>
            <a:r>
              <a:rPr lang="en-US" sz="1200" kern="1200" dirty="0" err="1">
                <a:solidFill>
                  <a:schemeClr val="tx1"/>
                </a:solidFill>
                <a:latin typeface="Arial" pitchFamily="34" charset="0"/>
                <a:ea typeface="+mn-ea"/>
                <a:cs typeface="Arial" pitchFamily="34" charset="0"/>
              </a:rPr>
              <a:t>keypoint</a:t>
            </a:r>
            <a:r>
              <a:rPr lang="en-US" sz="1200" kern="1200" dirty="0">
                <a:solidFill>
                  <a:schemeClr val="tx1"/>
                </a:solidFill>
                <a:latin typeface="Arial" pitchFamily="34" charset="0"/>
                <a:ea typeface="+mn-ea"/>
                <a:cs typeface="Arial" pitchFamily="34" charset="0"/>
              </a:rPr>
              <a:t>. These parameters impose a repeatable local 2D coordinate system in which to describe the local image region, and therefore provide invariance to these parameters. The next step is to compute a descriptor for the local image region that is highly distinctive yet is as invariant as possible to remaining variations, such as change in illumination or 3D viewpoint. One obvious approach would be to sample the local image intensities around the </a:t>
            </a:r>
            <a:r>
              <a:rPr lang="en-US" sz="1200" kern="1200" dirty="0" err="1">
                <a:solidFill>
                  <a:schemeClr val="tx1"/>
                </a:solidFill>
                <a:latin typeface="Arial" pitchFamily="34" charset="0"/>
                <a:ea typeface="+mn-ea"/>
                <a:cs typeface="Arial" pitchFamily="34" charset="0"/>
              </a:rPr>
              <a:t>keypoint</a:t>
            </a:r>
            <a:r>
              <a:rPr lang="en-US" sz="1200" kern="1200" dirty="0">
                <a:solidFill>
                  <a:schemeClr val="tx1"/>
                </a:solidFill>
                <a:latin typeface="Arial" pitchFamily="34" charset="0"/>
                <a:ea typeface="+mn-ea"/>
                <a:cs typeface="Arial" pitchFamily="34" charset="0"/>
              </a:rPr>
              <a:t> at the appropriate scale, and to match these using a normalized correlation measure. However, simple correlation of image patches is highly sensitive to changes that cause </a:t>
            </a:r>
            <a:r>
              <a:rPr lang="en-US" sz="1200" kern="1200" dirty="0" err="1">
                <a:solidFill>
                  <a:schemeClr val="tx1"/>
                </a:solidFill>
                <a:latin typeface="Arial" pitchFamily="34" charset="0"/>
                <a:ea typeface="+mn-ea"/>
                <a:cs typeface="Arial" pitchFamily="34" charset="0"/>
              </a:rPr>
              <a:t>misregistration</a:t>
            </a:r>
            <a:r>
              <a:rPr lang="en-US" sz="1200" kern="1200" dirty="0">
                <a:solidFill>
                  <a:schemeClr val="tx1"/>
                </a:solidFill>
                <a:latin typeface="Arial" pitchFamily="34" charset="0"/>
                <a:ea typeface="+mn-ea"/>
                <a:cs typeface="Arial" pitchFamily="34" charset="0"/>
              </a:rPr>
              <a:t> of samples, such as affine or 3D viewpoint change or non-rigid deformations. A better approach has been demonstrated by Edelman, </a:t>
            </a:r>
            <a:r>
              <a:rPr lang="en-US" sz="1200" kern="1200" dirty="0" err="1">
                <a:solidFill>
                  <a:schemeClr val="tx1"/>
                </a:solidFill>
                <a:latin typeface="Arial" pitchFamily="34" charset="0"/>
                <a:ea typeface="+mn-ea"/>
                <a:cs typeface="Arial" pitchFamily="34" charset="0"/>
              </a:rPr>
              <a:t>Intrator</a:t>
            </a:r>
            <a:r>
              <a:rPr lang="en-US" sz="1200" kern="1200" dirty="0">
                <a:solidFill>
                  <a:schemeClr val="tx1"/>
                </a:solidFill>
                <a:latin typeface="Arial" pitchFamily="34" charset="0"/>
                <a:ea typeface="+mn-ea"/>
                <a:cs typeface="Arial" pitchFamily="34" charset="0"/>
              </a:rPr>
              <a:t>, and </a:t>
            </a:r>
            <a:r>
              <a:rPr lang="en-US" sz="1200" kern="1200" dirty="0" err="1">
                <a:solidFill>
                  <a:schemeClr val="tx1"/>
                </a:solidFill>
                <a:latin typeface="Arial" pitchFamily="34" charset="0"/>
                <a:ea typeface="+mn-ea"/>
                <a:cs typeface="Arial" pitchFamily="34" charset="0"/>
              </a:rPr>
              <a:t>Poggio</a:t>
            </a:r>
            <a:r>
              <a:rPr lang="en-US" sz="1200" kern="1200" dirty="0">
                <a:solidFill>
                  <a:schemeClr val="tx1"/>
                </a:solidFill>
                <a:latin typeface="Arial" pitchFamily="34" charset="0"/>
                <a:ea typeface="+mn-ea"/>
                <a:cs typeface="Arial" pitchFamily="34" charset="0"/>
              </a:rPr>
              <a:t> (1997). Their proposed representation was based upon a model of biological vision, in particular of complex neurons in primary visual cortex. These complex neurons respond to a gradient at a particular orientation and spatial frequency, but the location of the gradient on the retina is allowed to shift over a small receptive field rather than being precisely localized. Edelman et al. hypothesized that the function of these complex neurons was to allow for matching and recognition of 3D objects from a range of viewpoints. They have performed detailed experiments using 3D computer models of object and animal shapes which show that matching gradients while allowing for shifts in their position results in much better classification under 3D rotation. For example, recognition accuracy for 3D objects rotated in depth by 20 degrees increased from 35% for correlation of gradients to 94% using the complex cell model. Our implementation described below was inspired by this idea, but allows for positional shift using a different computational mechanism.</a:t>
            </a:r>
            <a:endParaRPr lang="en-US" dirty="0"/>
          </a:p>
        </p:txBody>
      </p:sp>
      <p:sp>
        <p:nvSpPr>
          <p:cNvPr id="4" name="Slide Number Placeholder 3"/>
          <p:cNvSpPr>
            <a:spLocks noGrp="1"/>
          </p:cNvSpPr>
          <p:nvPr>
            <p:ph type="sldNum" sz="quarter" idx="10"/>
          </p:nvPr>
        </p:nvSpPr>
        <p:spPr/>
        <p:txBody>
          <a:bodyPr/>
          <a:lstStyle/>
          <a:p>
            <a:pPr>
              <a:defRPr/>
            </a:pPr>
            <a:fld id="{13E03037-2603-4A69-8D69-F51144710611}" type="slidenum">
              <a:rPr lang="en-US" smtClean="0"/>
              <a:pPr>
                <a:defRPr/>
              </a:pPr>
              <a:t>28</a:t>
            </a:fld>
            <a:endParaRPr lang="en-US"/>
          </a:p>
        </p:txBody>
      </p:sp>
    </p:spTree>
    <p:extLst>
      <p:ext uri="{BB962C8B-B14F-4D97-AF65-F5344CB8AC3E}">
        <p14:creationId xmlns:p14="http://schemas.microsoft.com/office/powerpoint/2010/main" val="3624471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AAADCD1D-5907-4682-8D0C-FF1DFDD74C09}" type="slidenum">
              <a:rPr lang="en-US" smtClean="0"/>
              <a:pPr/>
              <a:t>5</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5A8C4111-4B8E-4DCE-881B-D7BFD704811B}" type="slidenum">
              <a:rPr lang="en-US" smtClean="0"/>
              <a:pPr/>
              <a:t>6</a:t>
            </a:fld>
            <a:endParaRPr lang="en-US"/>
          </a:p>
        </p:txBody>
      </p:sp>
      <p:sp>
        <p:nvSpPr>
          <p:cNvPr id="107523" name="Rectangle 2"/>
          <p:cNvSpPr>
            <a:spLocks noGrp="1" noRot="1" noChangeAspect="1" noChangeArrowheads="1" noTextEdit="1"/>
          </p:cNvSpPr>
          <p:nvPr>
            <p:ph type="sldImg"/>
          </p:nvPr>
        </p:nvSpPr>
        <p:spPr>
          <a:xfrm>
            <a:off x="1254125" y="717550"/>
            <a:ext cx="4778375" cy="3584575"/>
          </a:xfrm>
          <a:ln/>
        </p:spPr>
      </p:sp>
      <p:sp>
        <p:nvSpPr>
          <p:cNvPr id="107524" name="Rectangle 3"/>
          <p:cNvSpPr>
            <a:spLocks noGrp="1" noChangeArrowheads="1"/>
          </p:cNvSpPr>
          <p:nvPr>
            <p:ph type="body" idx="1"/>
          </p:nvPr>
        </p:nvSpPr>
        <p:spPr>
          <a:xfrm>
            <a:off x="949325" y="4540250"/>
            <a:ext cx="5384800" cy="4379913"/>
          </a:xfrm>
          <a:no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F6A649E4-C219-4EA4-9EF1-215A8F70E613}" type="slidenum">
              <a:rPr lang="en-US" smtClean="0"/>
              <a:pPr/>
              <a:t>7</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r>
              <a:rPr lang="en-US" dirty="0"/>
              <a:t>An edge filtered</a:t>
            </a:r>
            <a:r>
              <a:rPr lang="en-US" baseline="0" dirty="0"/>
              <a:t> with the </a:t>
            </a:r>
            <a:r>
              <a:rPr lang="en-US" baseline="0" dirty="0" err="1"/>
              <a:t>Laplacian</a:t>
            </a:r>
            <a:r>
              <a:rPr lang="en-US" baseline="0" dirty="0"/>
              <a:t> of Gaussian is the difference between the blurry edge and the original edge.</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D8B4057C-A32D-4556-A78A-4DAE11863F9F}" type="slidenum">
              <a:rPr lang="en-US" smtClean="0"/>
              <a:pPr/>
              <a:t>8</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CF02FFAE-831E-44F1-A90D-20F3FF7C2A8F}" type="slidenum">
              <a:rPr lang="en-US" smtClean="0"/>
              <a:pPr/>
              <a:t>9</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3C56E141-BC8E-4290-93F6-7B1910B7B960}" type="slidenum">
              <a:rPr lang="en-US" smtClean="0"/>
              <a:pPr/>
              <a:t>10</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pPr eaLnBrk="1" hangingPunct="1"/>
            <a:r>
              <a:rPr lang="en-US" dirty="0"/>
              <a:t>The area under the first derivative of Gaussian from –infinity to 0 is equal to the value of the Gaussian at zero</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92392448-6403-4071-AAE7-491CBC734238}" type="slidenum">
              <a:rPr lang="en-US" smtClean="0"/>
              <a:pPr/>
              <a:t>11</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3D0A414-3CEA-40E2-97A8-4EEFE4EFC6A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2FB816D-2242-4CEE-96CC-E0DB910C620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82B188B-E1B7-4ADA-BCA1-4D67A01F4486}"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a:t>Click to edit Master title style</a:t>
            </a:r>
          </a:p>
        </p:txBody>
      </p:sp>
      <p:sp>
        <p:nvSpPr>
          <p:cNvPr id="3" name="Text Placeholder 2"/>
          <p:cNvSpPr>
            <a:spLocks noGrp="1"/>
          </p:cNvSpPr>
          <p:nvPr>
            <p:ph type="body" sz="half" idx="1"/>
          </p:nvPr>
        </p:nvSpPr>
        <p:spPr>
          <a:xfrm>
            <a:off x="6858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1B8D1D6-2162-400A-89FD-865EAD3E04FA}"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20A0538-4285-485A-A334-8F3AE93901AB}"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7D695C0-2CFE-436C-B571-7291FA0F7FE7}"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2772C60-F00C-47A6-A537-20C3C26DB8FC}"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203B81F-EC77-4CFF-9A3D-C9C2DBFD387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EB16576-1991-4868-8BF1-B3F46EC284C0}"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0C2F417-01D2-40F3-843C-F7D5ABC10469}"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C623136-F41E-408D-B0E9-423E5331300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AABEF7C-D6FD-4214-BB7D-D2117E6948D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685800" y="762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5603" name="Rectangle 3"/>
          <p:cNvSpPr>
            <a:spLocks noGrp="1" noChangeArrowheads="1"/>
          </p:cNvSpPr>
          <p:nvPr>
            <p:ph type="body" idx="1"/>
          </p:nvPr>
        </p:nvSpPr>
        <p:spPr bwMode="auto">
          <a:xfrm>
            <a:off x="685800" y="9144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endParaRPr lang="en-US"/>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a:defRPr/>
            </a:pPr>
            <a:endParaRPr lang="en-US"/>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pPr>
              <a:defRPr/>
            </a:pPr>
            <a:fld id="{BC9A4009-A7C3-49D8-A61B-48D5AC67AAA3}" type="slidenum">
              <a:rPr lang="en-US"/>
              <a:pPr>
                <a:defRPr/>
              </a:pPr>
              <a:t>‹#›</a:t>
            </a:fld>
            <a:endParaRPr lang="en-US"/>
          </a:p>
        </p:txBody>
      </p:sp>
      <p:sp>
        <p:nvSpPr>
          <p:cNvPr id="9223" name="Line 7"/>
          <p:cNvSpPr>
            <a:spLocks noChangeShapeType="1"/>
          </p:cNvSpPr>
          <p:nvPr userDrawn="1"/>
        </p:nvSpPr>
        <p:spPr bwMode="auto">
          <a:xfrm>
            <a:off x="685800" y="838200"/>
            <a:ext cx="7772400" cy="0"/>
          </a:xfrm>
          <a:prstGeom prst="line">
            <a:avLst/>
          </a:prstGeom>
          <a:noFill/>
          <a:ln w="38100">
            <a:solidFill>
              <a:schemeClr val="tx1"/>
            </a:solidFill>
            <a:round/>
            <a:headEnd/>
            <a:tailEnd/>
          </a:ln>
          <a:effectLst/>
        </p:spPr>
        <p:txBody>
          <a:bodyPr wrap="none"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pitchFamily="34" charset="0"/>
        </a:defRPr>
      </a:lvl2pPr>
      <a:lvl3pPr algn="l" rtl="0" eaLnBrk="0" fontAlgn="base" hangingPunct="0">
        <a:spcBef>
          <a:spcPct val="0"/>
        </a:spcBef>
        <a:spcAft>
          <a:spcPct val="0"/>
        </a:spcAft>
        <a:defRPr sz="3400">
          <a:solidFill>
            <a:schemeClr val="tx2"/>
          </a:solidFill>
          <a:latin typeface="Arial" pitchFamily="34" charset="0"/>
        </a:defRPr>
      </a:lvl3pPr>
      <a:lvl4pPr algn="l" rtl="0" eaLnBrk="0" fontAlgn="base" hangingPunct="0">
        <a:spcBef>
          <a:spcPct val="0"/>
        </a:spcBef>
        <a:spcAft>
          <a:spcPct val="0"/>
        </a:spcAft>
        <a:defRPr sz="3400">
          <a:solidFill>
            <a:schemeClr val="tx2"/>
          </a:solidFill>
          <a:latin typeface="Arial" pitchFamily="34" charset="0"/>
        </a:defRPr>
      </a:lvl4pPr>
      <a:lvl5pPr algn="l" rtl="0" eaLnBrk="0" fontAlgn="base" hangingPunct="0">
        <a:spcBef>
          <a:spcPct val="0"/>
        </a:spcBef>
        <a:spcAft>
          <a:spcPct val="0"/>
        </a:spcAft>
        <a:defRPr sz="3400">
          <a:solidFill>
            <a:schemeClr val="tx2"/>
          </a:solidFill>
          <a:latin typeface="Arial" pitchFamily="34" charset="0"/>
        </a:defRPr>
      </a:lvl5pPr>
      <a:lvl6pPr marL="457200" algn="l" rtl="0" eaLnBrk="0" fontAlgn="base" hangingPunct="0">
        <a:spcBef>
          <a:spcPct val="0"/>
        </a:spcBef>
        <a:spcAft>
          <a:spcPct val="0"/>
        </a:spcAft>
        <a:defRPr sz="3400">
          <a:solidFill>
            <a:schemeClr val="tx2"/>
          </a:solidFill>
          <a:latin typeface="Arial" pitchFamily="34" charset="0"/>
        </a:defRPr>
      </a:lvl6pPr>
      <a:lvl7pPr marL="914400" algn="l" rtl="0" eaLnBrk="0" fontAlgn="base" hangingPunct="0">
        <a:spcBef>
          <a:spcPct val="0"/>
        </a:spcBef>
        <a:spcAft>
          <a:spcPct val="0"/>
        </a:spcAft>
        <a:defRPr sz="3400">
          <a:solidFill>
            <a:schemeClr val="tx2"/>
          </a:solidFill>
          <a:latin typeface="Arial" pitchFamily="34" charset="0"/>
        </a:defRPr>
      </a:lvl7pPr>
      <a:lvl8pPr marL="1371600" algn="l" rtl="0" eaLnBrk="0" fontAlgn="base" hangingPunct="0">
        <a:spcBef>
          <a:spcPct val="0"/>
        </a:spcBef>
        <a:spcAft>
          <a:spcPct val="0"/>
        </a:spcAft>
        <a:defRPr sz="3400">
          <a:solidFill>
            <a:schemeClr val="tx2"/>
          </a:solidFill>
          <a:latin typeface="Arial" pitchFamily="34" charset="0"/>
        </a:defRPr>
      </a:lvl8pPr>
      <a:lvl9pPr marL="1828800" algn="l" rtl="0" eaLnBrk="0" fontAlgn="base" hangingPunct="0">
        <a:spcBef>
          <a:spcPct val="0"/>
        </a:spcBef>
        <a:spcAft>
          <a:spcPct val="0"/>
        </a:spcAft>
        <a:defRPr sz="3400">
          <a:solidFill>
            <a:schemeClr val="tx2"/>
          </a:solidFill>
          <a:latin typeface="Arial" pitchFamily="34"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s.ubc.ca/~lowe/papers/ijcv04.pdf"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8.wmf"/><Relationship Id="rId5" Type="http://schemas.openxmlformats.org/officeDocument/2006/relationships/oleObject" Target="../embeddings/oleObject8.bin"/><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4.png"/><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22.wmf"/><Relationship Id="rId4"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12"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18.xml"/><Relationship Id="rId7"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3.bin"/><Relationship Id="rId5" Type="http://schemas.openxmlformats.org/officeDocument/2006/relationships/image" Target="../media/image37.wmf"/><Relationship Id="rId4" Type="http://schemas.openxmlformats.org/officeDocument/2006/relationships/oleObject" Target="../embeddings/oleObject12.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hyperlink" Target="http://www.cs.ubc.ca/~lowe/papers/ijcv04.pdf" TargetMode="External"/><Relationship Id="rId5" Type="http://schemas.openxmlformats.org/officeDocument/2006/relationships/image" Target="../media/image40.png"/><Relationship Id="rId4" Type="http://schemas.openxmlformats.org/officeDocument/2006/relationships/oleObject" Target="../embeddings/oleObject14.bin"/></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cs.ubc.ca/~lowe/papers/ijcv04.pdf"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www.cs.ubc.ca/~lowe/papers/ijcv04.pd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www.nada.kth.se/cvap/abstracts/cvap198.html"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4.xml"/><Relationship Id="rId7" Type="http://schemas.openxmlformats.org/officeDocument/2006/relationships/image" Target="../media/image11.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0.png"/><Relationship Id="rId4" Type="http://schemas.openxmlformats.org/officeDocument/2006/relationships/oleObject" Target="../embeddings/oleObject2.bin"/><Relationship Id="rId9" Type="http://schemas.openxmlformats.org/officeDocument/2006/relationships/image" Target="../media/image12.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5.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13.png"/><Relationship Id="rId4" Type="http://schemas.openxmlformats.org/officeDocument/2006/relationships/oleObject" Target="../embeddings/oleObject5.bin"/><Relationship Id="rId9" Type="http://schemas.openxmlformats.org/officeDocument/2006/relationships/image" Target="../media/image15.wmf"/></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 </a:t>
            </a:r>
            <a:r>
              <a:rPr lang="en-US" dirty="0" err="1"/>
              <a:t>keypoint</a:t>
            </a:r>
            <a:r>
              <a:rPr lang="en-US" dirty="0"/>
              <a:t> detection</a:t>
            </a:r>
          </a:p>
        </p:txBody>
      </p:sp>
      <p:pic>
        <p:nvPicPr>
          <p:cNvPr id="4" name="Picture 3" descr="SIFT_fa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222" y="1219200"/>
            <a:ext cx="5790178" cy="43434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5"/>
          <p:cNvSpPr>
            <a:spLocks noChangeArrowheads="1"/>
          </p:cNvSpPr>
          <p:nvPr/>
        </p:nvSpPr>
        <p:spPr bwMode="auto">
          <a:xfrm>
            <a:off x="381000" y="6000819"/>
            <a:ext cx="8686800" cy="707886"/>
          </a:xfrm>
          <a:prstGeom prst="rect">
            <a:avLst/>
          </a:prstGeom>
          <a:noFill/>
          <a:ln w="9525">
            <a:noFill/>
            <a:miter lim="800000"/>
            <a:headEnd/>
            <a:tailEnd/>
          </a:ln>
        </p:spPr>
        <p:txBody>
          <a:bodyPr anchor="ctr">
            <a:spAutoFit/>
          </a:bodyPr>
          <a:lstStyle/>
          <a:p>
            <a:pPr algn="ctr" eaLnBrk="1" hangingPunct="1"/>
            <a:r>
              <a:rPr lang="en-US" sz="2000" dirty="0"/>
              <a:t>D. Lowe, </a:t>
            </a:r>
            <a:r>
              <a:rPr lang="en-US" sz="2000" dirty="0">
                <a:hlinkClick r:id="rId3"/>
              </a:rPr>
              <a:t>Distinctive image features from scale-invariant keypoints</a:t>
            </a:r>
            <a:r>
              <a:rPr lang="en-US" sz="2000" dirty="0"/>
              <a:t>, </a:t>
            </a:r>
            <a:br>
              <a:rPr lang="en-US" sz="2000" dirty="0"/>
            </a:br>
            <a:r>
              <a:rPr lang="en-US" sz="2000" i="1" dirty="0"/>
              <a:t>IJCV</a:t>
            </a:r>
            <a:r>
              <a:rPr lang="en-US" sz="2000" dirty="0"/>
              <a:t> 60 (2), pp. 91-110, 2004 </a:t>
            </a:r>
          </a:p>
        </p:txBody>
      </p:sp>
      <p:sp>
        <p:nvSpPr>
          <p:cNvPr id="6" name="TextBox 5">
            <a:extLst>
              <a:ext uri="{FF2B5EF4-FFF2-40B4-BE49-F238E27FC236}">
                <a16:creationId xmlns:a16="http://schemas.microsoft.com/office/drawing/2014/main" id="{D4C25CED-9255-774E-B567-794277E65933}"/>
              </a:ext>
            </a:extLst>
          </p:cNvPr>
          <p:cNvSpPr txBox="1"/>
          <p:nvPr/>
        </p:nvSpPr>
        <p:spPr>
          <a:xfrm>
            <a:off x="-17585" y="6519446"/>
            <a:ext cx="5516271" cy="338554"/>
          </a:xfrm>
          <a:prstGeom prst="rect">
            <a:avLst/>
          </a:prstGeom>
          <a:noFill/>
        </p:spPr>
        <p:txBody>
          <a:bodyPr wrap="square" rtlCol="0">
            <a:spAutoFit/>
          </a:bodyPr>
          <a:lstStyle/>
          <a:p>
            <a:r>
              <a:rPr lang="en-US" sz="1600" dirty="0"/>
              <a:t>Slides from S. </a:t>
            </a:r>
            <a:r>
              <a:rPr lang="en-US" sz="1600" dirty="0" err="1"/>
              <a:t>Lazebnik</a:t>
            </a:r>
            <a:r>
              <a:rPr lang="en-US" sz="1600" dirty="0"/>
              <a:t>.</a:t>
            </a:r>
          </a:p>
        </p:txBody>
      </p:sp>
    </p:spTree>
    <p:extLst>
      <p:ext uri="{BB962C8B-B14F-4D97-AF65-F5344CB8AC3E}">
        <p14:creationId xmlns:p14="http://schemas.microsoft.com/office/powerpoint/2010/main" val="2299206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a:t>Scale normalization</a:t>
            </a:r>
          </a:p>
        </p:txBody>
      </p:sp>
      <p:sp>
        <p:nvSpPr>
          <p:cNvPr id="18436" name="Rectangle 3"/>
          <p:cNvSpPr>
            <a:spLocks noGrp="1" noChangeArrowheads="1"/>
          </p:cNvSpPr>
          <p:nvPr>
            <p:ph type="body" idx="1"/>
          </p:nvPr>
        </p:nvSpPr>
        <p:spPr>
          <a:xfrm>
            <a:off x="304800" y="914400"/>
            <a:ext cx="8153400" cy="5257800"/>
          </a:xfrm>
        </p:spPr>
        <p:txBody>
          <a:bodyPr/>
          <a:lstStyle/>
          <a:p>
            <a:pPr>
              <a:buFontTx/>
              <a:buChar char="•"/>
            </a:pPr>
            <a:r>
              <a:rPr lang="en-US" sz="2400" dirty="0"/>
              <a:t>The response of a derivative of Gaussian filter to a perfect step edge decreases as </a:t>
            </a:r>
            <a:r>
              <a:rPr lang="el-GR" sz="2400" dirty="0">
                <a:latin typeface="Times New Roman" pitchFamily="18" charset="0"/>
                <a:cs typeface="Times New Roman" pitchFamily="18" charset="0"/>
              </a:rPr>
              <a:t>σ</a:t>
            </a:r>
            <a:r>
              <a:rPr lang="en-US" sz="2400" dirty="0"/>
              <a:t> increases:</a:t>
            </a:r>
          </a:p>
          <a:p>
            <a:pPr>
              <a:buFontTx/>
              <a:buChar char="•"/>
            </a:pPr>
            <a:endParaRPr lang="en-US" sz="2400" dirty="0"/>
          </a:p>
          <a:p>
            <a:pPr>
              <a:buFontTx/>
              <a:buChar char="•"/>
            </a:pPr>
            <a:endParaRPr lang="en-US" sz="2400" dirty="0"/>
          </a:p>
          <a:p>
            <a:pPr>
              <a:buFontTx/>
              <a:buChar char="•"/>
            </a:pPr>
            <a:endParaRPr lang="en-US" sz="2400" dirty="0"/>
          </a:p>
          <a:p>
            <a:pPr>
              <a:buFontTx/>
              <a:buChar char="•"/>
            </a:pPr>
            <a:endParaRPr lang="en-US" sz="2400" dirty="0"/>
          </a:p>
          <a:p>
            <a:pPr>
              <a:buFontTx/>
              <a:buChar char="•"/>
            </a:pPr>
            <a:endParaRPr lang="en-US" sz="2400" dirty="0"/>
          </a:p>
          <a:p>
            <a:pPr>
              <a:buFontTx/>
              <a:buChar char="•"/>
            </a:pPr>
            <a:endParaRPr lang="en-US" sz="2400" dirty="0"/>
          </a:p>
          <a:p>
            <a:pPr>
              <a:buFontTx/>
              <a:buChar char="•"/>
            </a:pPr>
            <a:endParaRPr lang="en-US" sz="2400" dirty="0"/>
          </a:p>
          <a:p>
            <a:pPr>
              <a:buFontTx/>
              <a:buChar char="•"/>
            </a:pPr>
            <a:endParaRPr lang="en-US" sz="1600" dirty="0"/>
          </a:p>
          <a:p>
            <a:pPr>
              <a:buFontTx/>
              <a:buChar char="•"/>
            </a:pPr>
            <a:r>
              <a:rPr lang="en-US" sz="2400" dirty="0"/>
              <a:t>To keep response the same (scale-invariant), must multiply Gaussian derivative by </a:t>
            </a:r>
            <a:r>
              <a:rPr lang="el-GR" sz="2400" dirty="0">
                <a:latin typeface="Times New Roman" pitchFamily="18" charset="0"/>
                <a:cs typeface="Times New Roman" pitchFamily="18" charset="0"/>
              </a:rPr>
              <a:t>σ</a:t>
            </a:r>
          </a:p>
          <a:p>
            <a:pPr>
              <a:buFontTx/>
              <a:buChar char="•"/>
            </a:pPr>
            <a:r>
              <a:rPr lang="en-US" sz="2400" dirty="0"/>
              <a:t>Laplacian is the second Gaussian derivative, so it must be multiplied by </a:t>
            </a:r>
            <a:r>
              <a:rPr lang="el-GR" sz="2400" dirty="0">
                <a:latin typeface="Times New Roman" pitchFamily="18" charset="0"/>
                <a:cs typeface="Times New Roman" pitchFamily="18" charset="0"/>
              </a:rPr>
              <a:t>σ</a:t>
            </a:r>
            <a:r>
              <a:rPr lang="en-US" sz="2400" baseline="30000" dirty="0">
                <a:latin typeface="Times New Roman" pitchFamily="18" charset="0"/>
                <a:cs typeface="Times New Roman" pitchFamily="18" charset="0"/>
              </a:rPr>
              <a:t>2</a:t>
            </a:r>
          </a:p>
          <a:p>
            <a:pPr>
              <a:buFontTx/>
              <a:buChar char="•"/>
            </a:pPr>
            <a:endParaRPr lang="en-US" sz="2400" dirty="0"/>
          </a:p>
          <a:p>
            <a:endParaRPr lang="en-US" dirty="0"/>
          </a:p>
        </p:txBody>
      </p:sp>
      <p:pic>
        <p:nvPicPr>
          <p:cNvPr id="18437" name="Picture 4" descr="deriv_shaded"/>
          <p:cNvPicPr>
            <a:picLocks noChangeAspect="1" noChangeArrowheads="1"/>
          </p:cNvPicPr>
          <p:nvPr/>
        </p:nvPicPr>
        <p:blipFill rotWithShape="1">
          <a:blip r:embed="rId4" cstate="print"/>
          <a:srcRect l="2826" r="-2826"/>
          <a:stretch/>
        </p:blipFill>
        <p:spPr bwMode="auto">
          <a:xfrm>
            <a:off x="2438400" y="1847850"/>
            <a:ext cx="4343400" cy="3257550"/>
          </a:xfrm>
          <a:prstGeom prst="rect">
            <a:avLst/>
          </a:prstGeom>
          <a:noFill/>
          <a:ln w="9525">
            <a:noFill/>
            <a:miter lim="800000"/>
            <a:headEnd/>
            <a:tailEnd/>
          </a:ln>
        </p:spPr>
      </p:pic>
      <p:sp>
        <p:nvSpPr>
          <p:cNvPr id="18438" name="Freeform 5"/>
          <p:cNvSpPr>
            <a:spLocks/>
          </p:cNvSpPr>
          <p:nvPr/>
        </p:nvSpPr>
        <p:spPr bwMode="auto">
          <a:xfrm>
            <a:off x="2895600" y="2104913"/>
            <a:ext cx="3342826" cy="1314674"/>
          </a:xfrm>
          <a:custGeom>
            <a:avLst/>
            <a:gdLst>
              <a:gd name="T0" fmla="*/ 0 w 2400"/>
              <a:gd name="T1" fmla="*/ 0 h 1872"/>
              <a:gd name="T2" fmla="*/ 2147483647 w 2400"/>
              <a:gd name="T3" fmla="*/ 0 h 1872"/>
              <a:gd name="T4" fmla="*/ 2147483647 w 2400"/>
              <a:gd name="T5" fmla="*/ 2147483647 h 1872"/>
              <a:gd name="T6" fmla="*/ 2147483647 w 2400"/>
              <a:gd name="T7" fmla="*/ 2147483647 h 1872"/>
              <a:gd name="T8" fmla="*/ 0 60000 65536"/>
              <a:gd name="T9" fmla="*/ 0 60000 65536"/>
              <a:gd name="T10" fmla="*/ 0 60000 65536"/>
              <a:gd name="T11" fmla="*/ 0 60000 65536"/>
              <a:gd name="T12" fmla="*/ 0 w 2400"/>
              <a:gd name="T13" fmla="*/ 0 h 1872"/>
              <a:gd name="T14" fmla="*/ 2400 w 2400"/>
              <a:gd name="T15" fmla="*/ 1872 h 1872"/>
            </a:gdLst>
            <a:ahLst/>
            <a:cxnLst>
              <a:cxn ang="T8">
                <a:pos x="T0" y="T1"/>
              </a:cxn>
              <a:cxn ang="T9">
                <a:pos x="T2" y="T3"/>
              </a:cxn>
              <a:cxn ang="T10">
                <a:pos x="T4" y="T5"/>
              </a:cxn>
              <a:cxn ang="T11">
                <a:pos x="T6" y="T7"/>
              </a:cxn>
            </a:cxnLst>
            <a:rect l="T12" t="T13" r="T14" b="T15"/>
            <a:pathLst>
              <a:path w="2400" h="1872">
                <a:moveTo>
                  <a:pt x="0" y="0"/>
                </a:moveTo>
                <a:lnTo>
                  <a:pt x="1200" y="0"/>
                </a:lnTo>
                <a:lnTo>
                  <a:pt x="1200" y="1872"/>
                </a:lnTo>
                <a:lnTo>
                  <a:pt x="2400" y="1872"/>
                </a:lnTo>
              </a:path>
            </a:pathLst>
          </a:custGeom>
          <a:noFill/>
          <a:ln w="38100">
            <a:solidFill>
              <a:srgbClr val="FF0000"/>
            </a:solidFill>
            <a:round/>
            <a:headEnd/>
            <a:tailEnd/>
          </a:ln>
        </p:spPr>
        <p:txBody>
          <a:bodyPr/>
          <a:lstStyle/>
          <a:p>
            <a:endParaRPr lang="en-US"/>
          </a:p>
        </p:txBody>
      </p:sp>
      <p:sp>
        <p:nvSpPr>
          <p:cNvPr id="13320" name="Line 6"/>
          <p:cNvSpPr>
            <a:spLocks noChangeShapeType="1"/>
          </p:cNvSpPr>
          <p:nvPr/>
        </p:nvSpPr>
        <p:spPr bwMode="auto">
          <a:xfrm flipH="1">
            <a:off x="4038600" y="2762250"/>
            <a:ext cx="750431" cy="341105"/>
          </a:xfrm>
          <a:prstGeom prst="line">
            <a:avLst/>
          </a:prstGeom>
          <a:noFill/>
          <a:ln w="9525">
            <a:solidFill>
              <a:schemeClr val="tx1"/>
            </a:solidFill>
            <a:round/>
            <a:headEnd/>
            <a:tailEnd type="triangle" w="med" len="med"/>
          </a:ln>
        </p:spPr>
        <p:txBody>
          <a:bodyPr/>
          <a:lstStyle/>
          <a:p>
            <a:endParaRPr lang="en-US"/>
          </a:p>
        </p:txBody>
      </p:sp>
      <p:graphicFrame>
        <p:nvGraphicFramePr>
          <p:cNvPr id="13314" name="Object 7"/>
          <p:cNvGraphicFramePr>
            <a:graphicFrameLocks noChangeAspect="1"/>
          </p:cNvGraphicFramePr>
          <p:nvPr>
            <p:extLst>
              <p:ext uri="{D42A27DB-BD31-4B8C-83A1-F6EECF244321}">
                <p14:modId xmlns:p14="http://schemas.microsoft.com/office/powerpoint/2010/main" val="28645667"/>
              </p:ext>
            </p:extLst>
          </p:nvPr>
        </p:nvGraphicFramePr>
        <p:xfrm>
          <a:off x="4953000" y="2349500"/>
          <a:ext cx="795911" cy="710635"/>
        </p:xfrm>
        <a:graphic>
          <a:graphicData uri="http://schemas.openxmlformats.org/presentationml/2006/ole">
            <mc:AlternateContent xmlns:mc="http://schemas.openxmlformats.org/markup-compatibility/2006">
              <mc:Choice xmlns:v="urn:schemas-microsoft-com:vml" Requires="v">
                <p:oleObj spid="_x0000_s18543" name="Equation" r:id="rId5" imgW="469800" imgH="419040" progId="Equation.3">
                  <p:embed/>
                </p:oleObj>
              </mc:Choice>
              <mc:Fallback>
                <p:oleObj name="Equation" r:id="rId5" imgW="469800" imgH="41904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2349500"/>
                        <a:ext cx="795911" cy="71063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8" name="Text Box 15">
            <a:extLst>
              <a:ext uri="{FF2B5EF4-FFF2-40B4-BE49-F238E27FC236}">
                <a16:creationId xmlns:a16="http://schemas.microsoft.com/office/drawing/2014/main" id="{52F524FB-D83F-AF44-991F-3DE0205FB691}"/>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36">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43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uiExpand="1" build="p"/>
      <p:bldP spid="133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t>Effect of scale normalization</a:t>
            </a:r>
          </a:p>
        </p:txBody>
      </p:sp>
      <p:sp>
        <p:nvSpPr>
          <p:cNvPr id="51203" name="Text Box 5"/>
          <p:cNvSpPr txBox="1">
            <a:spLocks noChangeArrowheads="1"/>
          </p:cNvSpPr>
          <p:nvPr/>
        </p:nvSpPr>
        <p:spPr bwMode="auto">
          <a:xfrm>
            <a:off x="3946525" y="873125"/>
            <a:ext cx="184150" cy="519113"/>
          </a:xfrm>
          <a:prstGeom prst="rect">
            <a:avLst/>
          </a:prstGeom>
          <a:noFill/>
          <a:ln w="9525">
            <a:noFill/>
            <a:miter lim="800000"/>
            <a:headEnd/>
            <a:tailEnd/>
          </a:ln>
        </p:spPr>
        <p:txBody>
          <a:bodyPr wrap="none">
            <a:spAutoFit/>
          </a:bodyPr>
          <a:lstStyle/>
          <a:p>
            <a:endParaRPr lang="en-US"/>
          </a:p>
        </p:txBody>
      </p:sp>
      <p:grpSp>
        <p:nvGrpSpPr>
          <p:cNvPr id="2" name="Group 15"/>
          <p:cNvGrpSpPr>
            <a:grpSpLocks/>
          </p:cNvGrpSpPr>
          <p:nvPr/>
        </p:nvGrpSpPr>
        <p:grpSpPr bwMode="auto">
          <a:xfrm>
            <a:off x="1611313" y="3494088"/>
            <a:ext cx="7361237" cy="2601912"/>
            <a:chOff x="1015" y="2201"/>
            <a:chExt cx="4637" cy="1639"/>
          </a:xfrm>
        </p:grpSpPr>
        <p:pic>
          <p:nvPicPr>
            <p:cNvPr id="51212" name="Picture 4" descr="scale_normalization"/>
            <p:cNvPicPr>
              <a:picLocks noChangeAspect="1" noChangeArrowheads="1"/>
            </p:cNvPicPr>
            <p:nvPr/>
          </p:nvPicPr>
          <p:blipFill>
            <a:blip r:embed="rId3" cstate="print"/>
            <a:srcRect l="16364" t="47470"/>
            <a:stretch>
              <a:fillRect/>
            </a:stretch>
          </p:blipFill>
          <p:spPr bwMode="auto">
            <a:xfrm>
              <a:off x="1015" y="2201"/>
              <a:ext cx="4637" cy="1639"/>
            </a:xfrm>
            <a:prstGeom prst="rect">
              <a:avLst/>
            </a:prstGeom>
            <a:noFill/>
            <a:ln w="9525">
              <a:noFill/>
              <a:miter lim="800000"/>
              <a:headEnd/>
              <a:tailEnd/>
            </a:ln>
          </p:spPr>
        </p:pic>
        <p:sp>
          <p:nvSpPr>
            <p:cNvPr id="51213" name="Text Box 7"/>
            <p:cNvSpPr txBox="1">
              <a:spLocks noChangeArrowheads="1"/>
            </p:cNvSpPr>
            <p:nvPr/>
          </p:nvSpPr>
          <p:spPr bwMode="auto">
            <a:xfrm>
              <a:off x="1967" y="2243"/>
              <a:ext cx="2516" cy="231"/>
            </a:xfrm>
            <a:prstGeom prst="rect">
              <a:avLst/>
            </a:prstGeom>
            <a:solidFill>
              <a:schemeClr val="bg1"/>
            </a:solidFill>
            <a:ln w="9525">
              <a:noFill/>
              <a:miter lim="800000"/>
              <a:headEnd/>
              <a:tailEnd/>
            </a:ln>
          </p:spPr>
          <p:txBody>
            <a:bodyPr wrap="none">
              <a:spAutoFit/>
            </a:bodyPr>
            <a:lstStyle/>
            <a:p>
              <a:r>
                <a:rPr lang="en-US" sz="1800"/>
                <a:t>Scale-normalized Laplacian response</a:t>
              </a:r>
            </a:p>
          </p:txBody>
        </p:sp>
      </p:grpSp>
      <p:pic>
        <p:nvPicPr>
          <p:cNvPr id="51205" name="Picture 9" descr="scale_unnorm"/>
          <p:cNvPicPr>
            <a:picLocks noChangeAspect="1" noChangeArrowheads="1"/>
          </p:cNvPicPr>
          <p:nvPr/>
        </p:nvPicPr>
        <p:blipFill>
          <a:blip r:embed="rId4" cstate="print"/>
          <a:srcRect/>
          <a:stretch>
            <a:fillRect/>
          </a:stretch>
        </p:blipFill>
        <p:spPr bwMode="auto">
          <a:xfrm>
            <a:off x="152400" y="1217613"/>
            <a:ext cx="8801100" cy="2333625"/>
          </a:xfrm>
          <a:prstGeom prst="rect">
            <a:avLst/>
          </a:prstGeom>
          <a:noFill/>
          <a:ln w="9525">
            <a:noFill/>
            <a:miter lim="800000"/>
            <a:headEnd/>
            <a:tailEnd/>
          </a:ln>
        </p:spPr>
      </p:pic>
      <p:sp>
        <p:nvSpPr>
          <p:cNvPr id="51206" name="Text Box 6"/>
          <p:cNvSpPr txBox="1">
            <a:spLocks noChangeArrowheads="1"/>
          </p:cNvSpPr>
          <p:nvPr/>
        </p:nvSpPr>
        <p:spPr bwMode="auto">
          <a:xfrm>
            <a:off x="3289300" y="1122363"/>
            <a:ext cx="3638550" cy="366712"/>
          </a:xfrm>
          <a:prstGeom prst="rect">
            <a:avLst/>
          </a:prstGeom>
          <a:solidFill>
            <a:schemeClr val="bg1"/>
          </a:solidFill>
          <a:ln w="9525">
            <a:noFill/>
            <a:miter lim="800000"/>
            <a:headEnd/>
            <a:tailEnd/>
          </a:ln>
        </p:spPr>
        <p:txBody>
          <a:bodyPr wrap="none">
            <a:spAutoFit/>
          </a:bodyPr>
          <a:lstStyle/>
          <a:p>
            <a:r>
              <a:rPr lang="en-US" sz="1800"/>
              <a:t>Unnormalized Laplacian response</a:t>
            </a:r>
          </a:p>
        </p:txBody>
      </p:sp>
      <p:sp>
        <p:nvSpPr>
          <p:cNvPr id="51207" name="Text Box 8"/>
          <p:cNvSpPr txBox="1">
            <a:spLocks noChangeArrowheads="1"/>
          </p:cNvSpPr>
          <p:nvPr/>
        </p:nvSpPr>
        <p:spPr bwMode="auto">
          <a:xfrm>
            <a:off x="152400" y="1081088"/>
            <a:ext cx="1676400" cy="366712"/>
          </a:xfrm>
          <a:prstGeom prst="rect">
            <a:avLst/>
          </a:prstGeom>
          <a:solidFill>
            <a:schemeClr val="bg1"/>
          </a:solidFill>
          <a:ln w="9525">
            <a:noFill/>
            <a:miter lim="800000"/>
            <a:headEnd/>
            <a:tailEnd/>
          </a:ln>
        </p:spPr>
        <p:txBody>
          <a:bodyPr>
            <a:spAutoFit/>
          </a:bodyPr>
          <a:lstStyle/>
          <a:p>
            <a:pPr algn="ctr"/>
            <a:r>
              <a:rPr lang="en-US" sz="1800"/>
              <a:t>Original signal</a:t>
            </a:r>
          </a:p>
        </p:txBody>
      </p:sp>
      <p:sp>
        <p:nvSpPr>
          <p:cNvPr id="51208" name="Rectangle 10"/>
          <p:cNvSpPr>
            <a:spLocks noChangeArrowheads="1"/>
          </p:cNvSpPr>
          <p:nvPr/>
        </p:nvSpPr>
        <p:spPr bwMode="auto">
          <a:xfrm>
            <a:off x="609600" y="3352800"/>
            <a:ext cx="685800" cy="304800"/>
          </a:xfrm>
          <a:prstGeom prst="rect">
            <a:avLst/>
          </a:prstGeom>
          <a:solidFill>
            <a:schemeClr val="bg1"/>
          </a:solidFill>
          <a:ln w="9525">
            <a:noFill/>
            <a:miter lim="800000"/>
            <a:headEnd/>
            <a:tailEnd/>
          </a:ln>
        </p:spPr>
        <p:txBody>
          <a:bodyPr wrap="none" anchor="ctr"/>
          <a:lstStyle/>
          <a:p>
            <a:endParaRPr lang="en-US"/>
          </a:p>
        </p:txBody>
      </p:sp>
      <p:grpSp>
        <p:nvGrpSpPr>
          <p:cNvPr id="3" name="Group 14"/>
          <p:cNvGrpSpPr>
            <a:grpSpLocks/>
          </p:cNvGrpSpPr>
          <p:nvPr/>
        </p:nvGrpSpPr>
        <p:grpSpPr bwMode="auto">
          <a:xfrm>
            <a:off x="6099175" y="5943600"/>
            <a:ext cx="1250950" cy="757238"/>
            <a:chOff x="3842" y="3744"/>
            <a:chExt cx="788" cy="477"/>
          </a:xfrm>
        </p:grpSpPr>
        <p:sp>
          <p:nvSpPr>
            <p:cNvPr id="51210" name="Text Box 11"/>
            <p:cNvSpPr txBox="1">
              <a:spLocks noChangeArrowheads="1"/>
            </p:cNvSpPr>
            <p:nvPr/>
          </p:nvSpPr>
          <p:spPr bwMode="auto">
            <a:xfrm>
              <a:off x="3842" y="3990"/>
              <a:ext cx="788" cy="231"/>
            </a:xfrm>
            <a:prstGeom prst="rect">
              <a:avLst/>
            </a:prstGeom>
            <a:noFill/>
            <a:ln w="9525">
              <a:noFill/>
              <a:miter lim="800000"/>
              <a:headEnd/>
              <a:tailEnd/>
            </a:ln>
          </p:spPr>
          <p:txBody>
            <a:bodyPr wrap="none">
              <a:spAutoFit/>
            </a:bodyPr>
            <a:lstStyle/>
            <a:p>
              <a:r>
                <a:rPr lang="en-US" sz="1800" b="1">
                  <a:solidFill>
                    <a:srgbClr val="FF0000"/>
                  </a:solidFill>
                </a:rPr>
                <a:t>maximum</a:t>
              </a:r>
            </a:p>
          </p:txBody>
        </p:sp>
        <p:sp>
          <p:nvSpPr>
            <p:cNvPr id="51211" name="Line 13"/>
            <p:cNvSpPr>
              <a:spLocks noChangeShapeType="1"/>
            </p:cNvSpPr>
            <p:nvPr/>
          </p:nvSpPr>
          <p:spPr bwMode="auto">
            <a:xfrm flipV="1">
              <a:off x="4272" y="3744"/>
              <a:ext cx="0" cy="288"/>
            </a:xfrm>
            <a:prstGeom prst="line">
              <a:avLst/>
            </a:prstGeom>
            <a:noFill/>
            <a:ln w="25400">
              <a:solidFill>
                <a:srgbClr val="FF0000"/>
              </a:solidFill>
              <a:round/>
              <a:headEnd/>
              <a:tailEnd type="triangle" w="med" len="med"/>
            </a:ln>
          </p:spPr>
          <p:txBody>
            <a:bodyPr/>
            <a:lstStyle/>
            <a:p>
              <a:endParaRPr lang="en-US"/>
            </a:p>
          </p:txBody>
        </p:sp>
      </p:grpSp>
      <p:sp>
        <p:nvSpPr>
          <p:cNvPr id="14" name="Text Box 15">
            <a:extLst>
              <a:ext uri="{FF2B5EF4-FFF2-40B4-BE49-F238E27FC236}">
                <a16:creationId xmlns:a16="http://schemas.microsoft.com/office/drawing/2014/main" id="{0E7EAC7C-77F4-954B-8A5E-A5F2A2BBF4C0}"/>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r>
              <a:rPr lang="en-US"/>
              <a:t>Blob detection in 2D</a:t>
            </a:r>
          </a:p>
        </p:txBody>
      </p:sp>
      <p:sp>
        <p:nvSpPr>
          <p:cNvPr id="20484" name="Rectangle 3"/>
          <p:cNvSpPr>
            <a:spLocks noGrp="1" noChangeArrowheads="1"/>
          </p:cNvSpPr>
          <p:nvPr>
            <p:ph type="body" idx="1"/>
          </p:nvPr>
        </p:nvSpPr>
        <p:spPr/>
        <p:txBody>
          <a:bodyPr/>
          <a:lstStyle/>
          <a:p>
            <a:pPr marL="457200" indent="-457200">
              <a:buFont typeface="Arial"/>
              <a:buChar char="•"/>
            </a:pPr>
            <a:r>
              <a:rPr lang="en-US" i="1" dirty="0"/>
              <a:t>Scale-normalized </a:t>
            </a:r>
            <a:r>
              <a:rPr lang="en-US" dirty="0" err="1"/>
              <a:t>Laplacian</a:t>
            </a:r>
            <a:r>
              <a:rPr lang="en-US" dirty="0"/>
              <a:t> of Gaussian:</a:t>
            </a:r>
          </a:p>
        </p:txBody>
      </p:sp>
      <p:pic>
        <p:nvPicPr>
          <p:cNvPr id="20485" name="Picture 4" descr="log_color"/>
          <p:cNvPicPr>
            <a:picLocks noChangeAspect="1" noChangeArrowheads="1"/>
          </p:cNvPicPr>
          <p:nvPr/>
        </p:nvPicPr>
        <p:blipFill>
          <a:blip r:embed="rId4" cstate="print"/>
          <a:srcRect/>
          <a:stretch>
            <a:fillRect/>
          </a:stretch>
        </p:blipFill>
        <p:spPr bwMode="auto">
          <a:xfrm>
            <a:off x="1143000" y="3581400"/>
            <a:ext cx="4114800" cy="3086100"/>
          </a:xfrm>
          <a:prstGeom prst="rect">
            <a:avLst/>
          </a:prstGeom>
          <a:noFill/>
          <a:ln w="9525">
            <a:noFill/>
            <a:miter lim="800000"/>
            <a:headEnd/>
            <a:tailEnd/>
          </a:ln>
        </p:spPr>
      </p:pic>
      <p:pic>
        <p:nvPicPr>
          <p:cNvPr id="20486" name="Picture 5" descr="log"/>
          <p:cNvPicPr>
            <a:picLocks noChangeAspect="1" noChangeArrowheads="1"/>
          </p:cNvPicPr>
          <p:nvPr/>
        </p:nvPicPr>
        <p:blipFill>
          <a:blip r:embed="rId5" cstate="print"/>
          <a:srcRect/>
          <a:stretch>
            <a:fillRect/>
          </a:stretch>
        </p:blipFill>
        <p:spPr bwMode="auto">
          <a:xfrm>
            <a:off x="6019800" y="4046538"/>
            <a:ext cx="2057400" cy="2057400"/>
          </a:xfrm>
          <a:prstGeom prst="rect">
            <a:avLst/>
          </a:prstGeom>
          <a:noFill/>
          <a:ln w="9525">
            <a:noFill/>
            <a:miter lim="800000"/>
            <a:headEnd/>
            <a:tailEnd/>
          </a:ln>
        </p:spPr>
      </p:pic>
      <p:graphicFrame>
        <p:nvGraphicFramePr>
          <p:cNvPr id="20482" name="Object 6"/>
          <p:cNvGraphicFramePr>
            <a:graphicFrameLocks noGrp="1" noChangeAspect="1"/>
          </p:cNvGraphicFramePr>
          <p:nvPr>
            <p:ph idx="4294967295"/>
            <p:extLst>
              <p:ext uri="{D42A27DB-BD31-4B8C-83A1-F6EECF244321}">
                <p14:modId xmlns:p14="http://schemas.microsoft.com/office/powerpoint/2010/main" val="2441407740"/>
              </p:ext>
            </p:extLst>
          </p:nvPr>
        </p:nvGraphicFramePr>
        <p:xfrm>
          <a:off x="1752600" y="1676400"/>
          <a:ext cx="5180012" cy="1589088"/>
        </p:xfrm>
        <a:graphic>
          <a:graphicData uri="http://schemas.openxmlformats.org/presentationml/2006/ole">
            <mc:AlternateContent xmlns:mc="http://schemas.openxmlformats.org/markup-compatibility/2006">
              <mc:Choice xmlns:v="urn:schemas-microsoft-com:vml" Requires="v">
                <p:oleObj spid="_x0000_s20590" name="Equation" r:id="rId6" imgW="1574640" imgH="482400" progId="Equation.3">
                  <p:embed/>
                </p:oleObj>
              </mc:Choice>
              <mc:Fallback>
                <p:oleObj name="Equation" r:id="rId6" imgW="1574640" imgH="4824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1676400"/>
                        <a:ext cx="5180012" cy="1589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 name="Text Box 15">
            <a:extLst>
              <a:ext uri="{FF2B5EF4-FFF2-40B4-BE49-F238E27FC236}">
                <a16:creationId xmlns:a16="http://schemas.microsoft.com/office/drawing/2014/main" id="{B80892FA-F3BF-D14D-8506-9F14CF3298D4}"/>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a:t>Blob detection in 2D</a:t>
            </a:r>
          </a:p>
        </p:txBody>
      </p:sp>
      <p:sp>
        <p:nvSpPr>
          <p:cNvPr id="53251" name="Rectangle 3"/>
          <p:cNvSpPr>
            <a:spLocks noGrp="1" noChangeArrowheads="1"/>
          </p:cNvSpPr>
          <p:nvPr>
            <p:ph type="body" idx="1"/>
          </p:nvPr>
        </p:nvSpPr>
        <p:spPr>
          <a:xfrm>
            <a:off x="533400" y="914400"/>
            <a:ext cx="7924800" cy="5257800"/>
          </a:xfrm>
        </p:spPr>
        <p:txBody>
          <a:bodyPr/>
          <a:lstStyle/>
          <a:p>
            <a:pPr>
              <a:buFontTx/>
              <a:buChar char="•"/>
            </a:pPr>
            <a:r>
              <a:rPr lang="en-US" sz="2400"/>
              <a:t>At what scale does the Laplacian achieve a maximum response to a binary circle of radius r?</a:t>
            </a:r>
          </a:p>
        </p:txBody>
      </p:sp>
      <p:sp>
        <p:nvSpPr>
          <p:cNvPr id="53252" name="Rectangle 7"/>
          <p:cNvSpPr>
            <a:spLocks noChangeArrowheads="1"/>
          </p:cNvSpPr>
          <p:nvPr/>
        </p:nvSpPr>
        <p:spPr bwMode="auto">
          <a:xfrm>
            <a:off x="533400" y="4049713"/>
            <a:ext cx="2362200" cy="22098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53253" name="Oval 8"/>
          <p:cNvSpPr>
            <a:spLocks noChangeArrowheads="1"/>
          </p:cNvSpPr>
          <p:nvPr/>
        </p:nvSpPr>
        <p:spPr bwMode="auto">
          <a:xfrm>
            <a:off x="1066800" y="4506913"/>
            <a:ext cx="1295400" cy="1295400"/>
          </a:xfrm>
          <a:prstGeom prst="ellipse">
            <a:avLst/>
          </a:prstGeom>
          <a:solidFill>
            <a:schemeClr val="tx1"/>
          </a:solidFill>
          <a:ln w="9525">
            <a:solidFill>
              <a:schemeClr val="tx1"/>
            </a:solidFill>
            <a:round/>
            <a:headEnd/>
            <a:tailEnd/>
          </a:ln>
        </p:spPr>
        <p:txBody>
          <a:bodyPr wrap="none" anchor="ctr"/>
          <a:lstStyle/>
          <a:p>
            <a:endParaRPr lang="en-US"/>
          </a:p>
        </p:txBody>
      </p:sp>
      <p:sp>
        <p:nvSpPr>
          <p:cNvPr id="53254" name="Line 13"/>
          <p:cNvSpPr>
            <a:spLocks noChangeShapeType="1"/>
          </p:cNvSpPr>
          <p:nvPr/>
        </p:nvSpPr>
        <p:spPr bwMode="auto">
          <a:xfrm>
            <a:off x="1752600" y="5116513"/>
            <a:ext cx="609600" cy="0"/>
          </a:xfrm>
          <a:prstGeom prst="line">
            <a:avLst/>
          </a:prstGeom>
          <a:noFill/>
          <a:ln w="25400">
            <a:solidFill>
              <a:srgbClr val="FFFF00"/>
            </a:solidFill>
            <a:round/>
            <a:headEnd/>
            <a:tailEnd/>
          </a:ln>
        </p:spPr>
        <p:txBody>
          <a:bodyPr/>
          <a:lstStyle/>
          <a:p>
            <a:endParaRPr lang="en-US"/>
          </a:p>
        </p:txBody>
      </p:sp>
      <p:sp>
        <p:nvSpPr>
          <p:cNvPr id="53255" name="Text Box 14"/>
          <p:cNvSpPr txBox="1">
            <a:spLocks noChangeArrowheads="1"/>
          </p:cNvSpPr>
          <p:nvPr/>
        </p:nvSpPr>
        <p:spPr bwMode="auto">
          <a:xfrm>
            <a:off x="1828800" y="5040313"/>
            <a:ext cx="303213" cy="519112"/>
          </a:xfrm>
          <a:prstGeom prst="rect">
            <a:avLst/>
          </a:prstGeom>
          <a:noFill/>
          <a:ln w="9525">
            <a:noFill/>
            <a:miter lim="800000"/>
            <a:headEnd/>
            <a:tailEnd/>
          </a:ln>
        </p:spPr>
        <p:txBody>
          <a:bodyPr wrap="none">
            <a:spAutoFit/>
          </a:bodyPr>
          <a:lstStyle/>
          <a:p>
            <a:r>
              <a:rPr lang="en-US" i="1">
                <a:solidFill>
                  <a:srgbClr val="FFFF00"/>
                </a:solidFill>
              </a:rPr>
              <a:t>r</a:t>
            </a:r>
          </a:p>
        </p:txBody>
      </p:sp>
      <p:sp>
        <p:nvSpPr>
          <p:cNvPr id="53256" name="Text Box 19"/>
          <p:cNvSpPr txBox="1">
            <a:spLocks noChangeArrowheads="1"/>
          </p:cNvSpPr>
          <p:nvPr/>
        </p:nvSpPr>
        <p:spPr bwMode="auto">
          <a:xfrm>
            <a:off x="1371600" y="6335713"/>
            <a:ext cx="806450" cy="366712"/>
          </a:xfrm>
          <a:prstGeom prst="rect">
            <a:avLst/>
          </a:prstGeom>
          <a:noFill/>
          <a:ln w="9525">
            <a:noFill/>
            <a:miter lim="800000"/>
            <a:headEnd/>
            <a:tailEnd/>
          </a:ln>
        </p:spPr>
        <p:txBody>
          <a:bodyPr wrap="none">
            <a:spAutoFit/>
          </a:bodyPr>
          <a:lstStyle/>
          <a:p>
            <a:r>
              <a:rPr lang="en-US" sz="1800"/>
              <a:t>image</a:t>
            </a:r>
          </a:p>
        </p:txBody>
      </p:sp>
      <p:pic>
        <p:nvPicPr>
          <p:cNvPr id="53257" name="Picture 4" descr="log_color"/>
          <p:cNvPicPr>
            <a:picLocks noChangeAspect="1" noChangeArrowheads="1"/>
          </p:cNvPicPr>
          <p:nvPr/>
        </p:nvPicPr>
        <p:blipFill>
          <a:blip r:embed="rId3" cstate="print"/>
          <a:srcRect/>
          <a:stretch>
            <a:fillRect/>
          </a:stretch>
        </p:blipFill>
        <p:spPr bwMode="auto">
          <a:xfrm>
            <a:off x="5486400" y="3897313"/>
            <a:ext cx="3276600" cy="2457450"/>
          </a:xfrm>
          <a:prstGeom prst="rect">
            <a:avLst/>
          </a:prstGeom>
          <a:noFill/>
          <a:ln w="9525">
            <a:noFill/>
            <a:miter lim="800000"/>
            <a:headEnd/>
            <a:tailEnd/>
          </a:ln>
        </p:spPr>
      </p:pic>
      <p:pic>
        <p:nvPicPr>
          <p:cNvPr id="53258" name="Picture 5" descr="log"/>
          <p:cNvPicPr>
            <a:picLocks noChangeAspect="1" noChangeArrowheads="1"/>
          </p:cNvPicPr>
          <p:nvPr/>
        </p:nvPicPr>
        <p:blipFill>
          <a:blip r:embed="rId4" cstate="print"/>
          <a:srcRect/>
          <a:stretch>
            <a:fillRect/>
          </a:stretch>
        </p:blipFill>
        <p:spPr bwMode="auto">
          <a:xfrm>
            <a:off x="3505200" y="4125913"/>
            <a:ext cx="2057400" cy="2057400"/>
          </a:xfrm>
          <a:prstGeom prst="rect">
            <a:avLst/>
          </a:prstGeom>
          <a:noFill/>
          <a:ln w="9525">
            <a:noFill/>
            <a:miter lim="800000"/>
            <a:headEnd/>
            <a:tailEnd/>
          </a:ln>
        </p:spPr>
      </p:pic>
      <p:sp>
        <p:nvSpPr>
          <p:cNvPr id="53259" name="Text Box 19"/>
          <p:cNvSpPr txBox="1">
            <a:spLocks noChangeArrowheads="1"/>
          </p:cNvSpPr>
          <p:nvPr/>
        </p:nvSpPr>
        <p:spPr bwMode="auto">
          <a:xfrm>
            <a:off x="5257800" y="6335713"/>
            <a:ext cx="1171575" cy="369887"/>
          </a:xfrm>
          <a:prstGeom prst="rect">
            <a:avLst/>
          </a:prstGeom>
          <a:noFill/>
          <a:ln w="9525">
            <a:noFill/>
            <a:miter lim="800000"/>
            <a:headEnd/>
            <a:tailEnd/>
          </a:ln>
        </p:spPr>
        <p:txBody>
          <a:bodyPr wrap="none">
            <a:spAutoFit/>
          </a:bodyPr>
          <a:lstStyle/>
          <a:p>
            <a:r>
              <a:rPr lang="en-US" sz="1800"/>
              <a:t>Laplacian</a:t>
            </a:r>
          </a:p>
        </p:txBody>
      </p:sp>
      <p:sp>
        <p:nvSpPr>
          <p:cNvPr id="12" name="Text Box 15">
            <a:extLst>
              <a:ext uri="{FF2B5EF4-FFF2-40B4-BE49-F238E27FC236}">
                <a16:creationId xmlns:a16="http://schemas.microsoft.com/office/drawing/2014/main" id="{E92C3BB2-D351-5148-85A3-890C2B4CD291}"/>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2"/>
          <p:cNvSpPr>
            <a:spLocks noGrp="1" noChangeArrowheads="1"/>
          </p:cNvSpPr>
          <p:nvPr>
            <p:ph type="title"/>
          </p:nvPr>
        </p:nvSpPr>
        <p:spPr/>
        <p:txBody>
          <a:bodyPr/>
          <a:lstStyle/>
          <a:p>
            <a:r>
              <a:rPr lang="en-US" dirty="0"/>
              <a:t>Blob detection in 2D</a:t>
            </a:r>
          </a:p>
        </p:txBody>
      </p:sp>
      <p:sp>
        <p:nvSpPr>
          <p:cNvPr id="48131" name="Rectangle 3"/>
          <p:cNvSpPr>
            <a:spLocks noGrp="1" noChangeArrowheads="1"/>
          </p:cNvSpPr>
          <p:nvPr>
            <p:ph type="body" idx="1"/>
          </p:nvPr>
        </p:nvSpPr>
        <p:spPr>
          <a:xfrm>
            <a:off x="533400" y="914400"/>
            <a:ext cx="7924800" cy="5257800"/>
          </a:xfrm>
        </p:spPr>
        <p:txBody>
          <a:bodyPr/>
          <a:lstStyle/>
          <a:p>
            <a:pPr>
              <a:buFontTx/>
              <a:buChar char="•"/>
            </a:pPr>
            <a:r>
              <a:rPr lang="en-US" sz="2400"/>
              <a:t>At what scale does the Laplacian achieve a maximum response to a binary circle of radius r?</a:t>
            </a:r>
          </a:p>
          <a:p>
            <a:pPr>
              <a:buFontTx/>
              <a:buChar char="•"/>
            </a:pPr>
            <a:r>
              <a:rPr lang="en-US" sz="2400"/>
              <a:t>To get maximum response, the zeros of the Laplacian have to be aligned with the circle</a:t>
            </a:r>
          </a:p>
          <a:p>
            <a:pPr>
              <a:buFontTx/>
              <a:buChar char="•"/>
            </a:pPr>
            <a:r>
              <a:rPr lang="en-US" sz="2400"/>
              <a:t>The Laplacian is given by (up to scale):</a:t>
            </a:r>
            <a:br>
              <a:rPr lang="en-US" sz="2400"/>
            </a:br>
            <a:br>
              <a:rPr lang="en-US" sz="1600"/>
            </a:br>
            <a:endParaRPr lang="en-US" sz="1600"/>
          </a:p>
          <a:p>
            <a:pPr>
              <a:buFontTx/>
              <a:buChar char="•"/>
            </a:pPr>
            <a:r>
              <a:rPr lang="en-US" sz="2400"/>
              <a:t>Therefore, the maximum response occurs at </a:t>
            </a:r>
          </a:p>
          <a:p>
            <a:pPr>
              <a:buFontTx/>
              <a:buChar char="•"/>
            </a:pPr>
            <a:endParaRPr lang="en-US" sz="2400"/>
          </a:p>
          <a:p>
            <a:pPr>
              <a:buFontTx/>
              <a:buChar char="•"/>
            </a:pPr>
            <a:endParaRPr lang="en-US" sz="2400"/>
          </a:p>
        </p:txBody>
      </p:sp>
      <p:sp>
        <p:nvSpPr>
          <p:cNvPr id="21510" name="Rectangle 7"/>
          <p:cNvSpPr>
            <a:spLocks noChangeArrowheads="1"/>
          </p:cNvSpPr>
          <p:nvPr/>
        </p:nvSpPr>
        <p:spPr bwMode="auto">
          <a:xfrm>
            <a:off x="533400" y="4049713"/>
            <a:ext cx="2362200" cy="220980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21511" name="Oval 8"/>
          <p:cNvSpPr>
            <a:spLocks noChangeArrowheads="1"/>
          </p:cNvSpPr>
          <p:nvPr/>
        </p:nvSpPr>
        <p:spPr bwMode="auto">
          <a:xfrm>
            <a:off x="1066800" y="4506913"/>
            <a:ext cx="1295400" cy="1295400"/>
          </a:xfrm>
          <a:prstGeom prst="ellipse">
            <a:avLst/>
          </a:prstGeom>
          <a:solidFill>
            <a:schemeClr val="tx1"/>
          </a:solidFill>
          <a:ln w="9525">
            <a:solidFill>
              <a:schemeClr val="tx1"/>
            </a:solidFill>
            <a:round/>
            <a:headEnd/>
            <a:tailEnd/>
          </a:ln>
        </p:spPr>
        <p:txBody>
          <a:bodyPr wrap="none" anchor="ctr"/>
          <a:lstStyle/>
          <a:p>
            <a:endParaRPr lang="en-US"/>
          </a:p>
        </p:txBody>
      </p:sp>
      <p:sp>
        <p:nvSpPr>
          <p:cNvPr id="21512" name="Line 13"/>
          <p:cNvSpPr>
            <a:spLocks noChangeShapeType="1"/>
          </p:cNvSpPr>
          <p:nvPr/>
        </p:nvSpPr>
        <p:spPr bwMode="auto">
          <a:xfrm>
            <a:off x="1752600" y="5116513"/>
            <a:ext cx="609600" cy="0"/>
          </a:xfrm>
          <a:prstGeom prst="line">
            <a:avLst/>
          </a:prstGeom>
          <a:noFill/>
          <a:ln w="25400">
            <a:solidFill>
              <a:srgbClr val="FFFF00"/>
            </a:solidFill>
            <a:round/>
            <a:headEnd/>
            <a:tailEnd/>
          </a:ln>
        </p:spPr>
        <p:txBody>
          <a:bodyPr/>
          <a:lstStyle/>
          <a:p>
            <a:endParaRPr lang="en-US"/>
          </a:p>
        </p:txBody>
      </p:sp>
      <p:sp>
        <p:nvSpPr>
          <p:cNvPr id="21513" name="Text Box 14"/>
          <p:cNvSpPr txBox="1">
            <a:spLocks noChangeArrowheads="1"/>
          </p:cNvSpPr>
          <p:nvPr/>
        </p:nvSpPr>
        <p:spPr bwMode="auto">
          <a:xfrm>
            <a:off x="1828800" y="5040313"/>
            <a:ext cx="303213" cy="519112"/>
          </a:xfrm>
          <a:prstGeom prst="rect">
            <a:avLst/>
          </a:prstGeom>
          <a:noFill/>
          <a:ln w="9525">
            <a:noFill/>
            <a:miter lim="800000"/>
            <a:headEnd/>
            <a:tailEnd/>
          </a:ln>
        </p:spPr>
        <p:txBody>
          <a:bodyPr wrap="none">
            <a:spAutoFit/>
          </a:bodyPr>
          <a:lstStyle/>
          <a:p>
            <a:r>
              <a:rPr lang="en-US" i="1">
                <a:solidFill>
                  <a:srgbClr val="FFFF00"/>
                </a:solidFill>
              </a:rPr>
              <a:t>r</a:t>
            </a:r>
          </a:p>
        </p:txBody>
      </p:sp>
      <p:sp>
        <p:nvSpPr>
          <p:cNvPr id="21514" name="Text Box 19"/>
          <p:cNvSpPr txBox="1">
            <a:spLocks noChangeArrowheads="1"/>
          </p:cNvSpPr>
          <p:nvPr/>
        </p:nvSpPr>
        <p:spPr bwMode="auto">
          <a:xfrm>
            <a:off x="1371600" y="6335713"/>
            <a:ext cx="806450" cy="366712"/>
          </a:xfrm>
          <a:prstGeom prst="rect">
            <a:avLst/>
          </a:prstGeom>
          <a:noFill/>
          <a:ln w="9525">
            <a:noFill/>
            <a:miter lim="800000"/>
            <a:headEnd/>
            <a:tailEnd/>
          </a:ln>
        </p:spPr>
        <p:txBody>
          <a:bodyPr wrap="none">
            <a:spAutoFit/>
          </a:bodyPr>
          <a:lstStyle/>
          <a:p>
            <a:r>
              <a:rPr lang="en-US" sz="1800"/>
              <a:t>image</a:t>
            </a:r>
          </a:p>
        </p:txBody>
      </p:sp>
      <p:graphicFrame>
        <p:nvGraphicFramePr>
          <p:cNvPr id="150530" name="Object 22"/>
          <p:cNvGraphicFramePr>
            <a:graphicFrameLocks noChangeAspect="1"/>
          </p:cNvGraphicFramePr>
          <p:nvPr/>
        </p:nvGraphicFramePr>
        <p:xfrm>
          <a:off x="2286000" y="2895600"/>
          <a:ext cx="4038600" cy="615950"/>
        </p:xfrm>
        <a:graphic>
          <a:graphicData uri="http://schemas.openxmlformats.org/presentationml/2006/ole">
            <mc:AlternateContent xmlns:mc="http://schemas.openxmlformats.org/markup-compatibility/2006">
              <mc:Choice xmlns:v="urn:schemas-microsoft-com:vml" Requires="v">
                <p:oleObj spid="_x0000_s21715" name="Equation" r:id="rId4" imgW="1663560" imgH="253800" progId="Equation.3">
                  <p:embed/>
                </p:oleObj>
              </mc:Choice>
              <mc:Fallback>
                <p:oleObj name="Equation" r:id="rId4" imgW="1663560" imgH="253800" progId="Equation.3">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2895600"/>
                        <a:ext cx="4038600" cy="6159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53603" name="Object 4"/>
          <p:cNvGraphicFramePr>
            <a:graphicFrameLocks noChangeAspect="1"/>
          </p:cNvGraphicFramePr>
          <p:nvPr/>
        </p:nvGraphicFramePr>
        <p:xfrm>
          <a:off x="7056438" y="3363913"/>
          <a:ext cx="1660525" cy="522287"/>
        </p:xfrm>
        <a:graphic>
          <a:graphicData uri="http://schemas.openxmlformats.org/presentationml/2006/ole">
            <mc:AlternateContent xmlns:mc="http://schemas.openxmlformats.org/markup-compatibility/2006">
              <mc:Choice xmlns:v="urn:schemas-microsoft-com:vml" Requires="v">
                <p:oleObj spid="_x0000_s21716" name="Equation" r:id="rId6" imgW="685800" imgH="215640" progId="Equation.3">
                  <p:embed/>
                </p:oleObj>
              </mc:Choice>
              <mc:Fallback>
                <p:oleObj name="Equation" r:id="rId6" imgW="685800" imgH="21564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56438" y="3363913"/>
                        <a:ext cx="1660525" cy="5222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21515" name="Group 19"/>
          <p:cNvGrpSpPr>
            <a:grpSpLocks/>
          </p:cNvGrpSpPr>
          <p:nvPr/>
        </p:nvGrpSpPr>
        <p:grpSpPr bwMode="auto">
          <a:xfrm>
            <a:off x="3826833" y="3962400"/>
            <a:ext cx="3975731" cy="2672712"/>
            <a:chOff x="3778710" y="3740117"/>
            <a:chExt cx="4298490" cy="2889283"/>
          </a:xfrm>
        </p:grpSpPr>
        <p:sp>
          <p:nvSpPr>
            <p:cNvPr id="21516" name="Freeform 13"/>
            <p:cNvSpPr>
              <a:spLocks/>
            </p:cNvSpPr>
            <p:nvPr/>
          </p:nvSpPr>
          <p:spPr bwMode="auto">
            <a:xfrm>
              <a:off x="4996303" y="3740117"/>
              <a:ext cx="2636355" cy="1456840"/>
            </a:xfrm>
            <a:custGeom>
              <a:avLst/>
              <a:gdLst>
                <a:gd name="T0" fmla="*/ 0 w 3146156"/>
                <a:gd name="T1" fmla="*/ 0 h 1456840"/>
                <a:gd name="T2" fmla="*/ 818179 w 3146156"/>
                <a:gd name="T3" fmla="*/ 0 h 1456840"/>
                <a:gd name="T4" fmla="*/ 818179 w 3146156"/>
                <a:gd name="T5" fmla="*/ 1456840 h 1456840"/>
                <a:gd name="T6" fmla="*/ 1792202 w 3146156"/>
                <a:gd name="T7" fmla="*/ 1456840 h 1456840"/>
                <a:gd name="T8" fmla="*/ 1792202 w 3146156"/>
                <a:gd name="T9" fmla="*/ 0 h 1456840"/>
                <a:gd name="T10" fmla="*/ 2636355 w 3146156"/>
                <a:gd name="T11" fmla="*/ 0 h 1456840"/>
                <a:gd name="T12" fmla="*/ 0 60000 65536"/>
                <a:gd name="T13" fmla="*/ 0 60000 65536"/>
                <a:gd name="T14" fmla="*/ 0 60000 65536"/>
                <a:gd name="T15" fmla="*/ 0 60000 65536"/>
                <a:gd name="T16" fmla="*/ 0 60000 65536"/>
                <a:gd name="T17" fmla="*/ 0 60000 65536"/>
                <a:gd name="T18" fmla="*/ 0 w 3146156"/>
                <a:gd name="T19" fmla="*/ 0 h 1456840"/>
                <a:gd name="T20" fmla="*/ 3146156 w 3146156"/>
                <a:gd name="T21" fmla="*/ 1456840 h 1456840"/>
              </a:gdLst>
              <a:ahLst/>
              <a:cxnLst>
                <a:cxn ang="T12">
                  <a:pos x="T0" y="T1"/>
                </a:cxn>
                <a:cxn ang="T13">
                  <a:pos x="T2" y="T3"/>
                </a:cxn>
                <a:cxn ang="T14">
                  <a:pos x="T4" y="T5"/>
                </a:cxn>
                <a:cxn ang="T15">
                  <a:pos x="T6" y="T7"/>
                </a:cxn>
                <a:cxn ang="T16">
                  <a:pos x="T8" y="T9"/>
                </a:cxn>
                <a:cxn ang="T17">
                  <a:pos x="T10" y="T11"/>
                </a:cxn>
              </a:cxnLst>
              <a:rect l="T18" t="T19" r="T20" b="T21"/>
              <a:pathLst>
                <a:path w="3146156" h="1456840">
                  <a:moveTo>
                    <a:pt x="0" y="0"/>
                  </a:moveTo>
                  <a:lnTo>
                    <a:pt x="976393" y="0"/>
                  </a:lnTo>
                  <a:lnTo>
                    <a:pt x="976393" y="1456840"/>
                  </a:lnTo>
                  <a:lnTo>
                    <a:pt x="2138766" y="1456840"/>
                  </a:lnTo>
                  <a:lnTo>
                    <a:pt x="2138766" y="0"/>
                  </a:lnTo>
                  <a:lnTo>
                    <a:pt x="3146156" y="0"/>
                  </a:lnTo>
                </a:path>
              </a:pathLst>
            </a:custGeom>
            <a:noFill/>
            <a:ln w="25400" cap="flat" cmpd="sng" algn="ctr">
              <a:solidFill>
                <a:schemeClr val="tx1"/>
              </a:solidFill>
              <a:prstDash val="solid"/>
              <a:round/>
              <a:headEnd type="none" w="med" len="med"/>
              <a:tailEnd type="none" w="med" len="med"/>
            </a:ln>
          </p:spPr>
          <p:txBody>
            <a:bodyPr/>
            <a:lstStyle/>
            <a:p>
              <a:endParaRPr lang="en-US"/>
            </a:p>
          </p:txBody>
        </p:sp>
        <p:sp>
          <p:nvSpPr>
            <p:cNvPr id="21517" name="Freeform 14"/>
            <p:cNvSpPr>
              <a:spLocks/>
            </p:cNvSpPr>
            <p:nvPr/>
          </p:nvSpPr>
          <p:spPr bwMode="auto">
            <a:xfrm>
              <a:off x="4525505" y="4234365"/>
              <a:ext cx="3551695" cy="2395035"/>
            </a:xfrm>
            <a:custGeom>
              <a:avLst/>
              <a:gdLst>
                <a:gd name="T0" fmla="*/ 0 w 3551695"/>
                <a:gd name="T1" fmla="*/ 560190 h 2806917"/>
                <a:gd name="T2" fmla="*/ 402956 w 3551695"/>
                <a:gd name="T3" fmla="*/ 375053 h 2806917"/>
                <a:gd name="T4" fmla="*/ 884695 w 3551695"/>
                <a:gd name="T5" fmla="*/ 54367 h 2806917"/>
                <a:gd name="T6" fmla="*/ 1189498 w 3551695"/>
                <a:gd name="T7" fmla="*/ 574515 h 2806917"/>
                <a:gd name="T8" fmla="*/ 1494298 w 3551695"/>
                <a:gd name="T9" fmla="*/ 1939905 h 2806917"/>
                <a:gd name="T10" fmla="*/ 1799098 w 3551695"/>
                <a:gd name="T11" fmla="*/ 2395035 h 2806917"/>
                <a:gd name="T12" fmla="*/ 2103895 w 3551695"/>
                <a:gd name="T13" fmla="*/ 1939905 h 2806917"/>
                <a:gd name="T14" fmla="*/ 2355743 w 3551695"/>
                <a:gd name="T15" fmla="*/ 705656 h 2806917"/>
                <a:gd name="T16" fmla="*/ 2713495 w 3551695"/>
                <a:gd name="T17" fmla="*/ 54366 h 2806917"/>
                <a:gd name="T18" fmla="*/ 3170695 w 3551695"/>
                <a:gd name="T19" fmla="*/ 379459 h 2806917"/>
                <a:gd name="T20" fmla="*/ 3551695 w 3551695"/>
                <a:gd name="T21" fmla="*/ 574515 h 28069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51695"/>
                <a:gd name="T34" fmla="*/ 0 h 2806917"/>
                <a:gd name="T35" fmla="*/ 3551695 w 3551695"/>
                <a:gd name="T36" fmla="*/ 2806917 h 28069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51695" h="2806917">
                  <a:moveTo>
                    <a:pt x="0" y="656528"/>
                  </a:moveTo>
                  <a:cubicBezTo>
                    <a:pt x="134319" y="584203"/>
                    <a:pt x="255507" y="538354"/>
                    <a:pt x="402956" y="439552"/>
                  </a:cubicBezTo>
                  <a:cubicBezTo>
                    <a:pt x="550405" y="340750"/>
                    <a:pt x="753605" y="24756"/>
                    <a:pt x="884695" y="63717"/>
                  </a:cubicBezTo>
                  <a:cubicBezTo>
                    <a:pt x="1015785" y="102678"/>
                    <a:pt x="1087895" y="305016"/>
                    <a:pt x="1189495" y="673316"/>
                  </a:cubicBezTo>
                  <a:cubicBezTo>
                    <a:pt x="1291095" y="1041616"/>
                    <a:pt x="1392695" y="1917916"/>
                    <a:pt x="1494295" y="2273516"/>
                  </a:cubicBezTo>
                  <a:cubicBezTo>
                    <a:pt x="1595895" y="2629116"/>
                    <a:pt x="1697495" y="2806917"/>
                    <a:pt x="1799095" y="2806917"/>
                  </a:cubicBezTo>
                  <a:cubicBezTo>
                    <a:pt x="1900695" y="2806917"/>
                    <a:pt x="2011121" y="2603500"/>
                    <a:pt x="2103895" y="2273516"/>
                  </a:cubicBezTo>
                  <a:cubicBezTo>
                    <a:pt x="2196669" y="1943532"/>
                    <a:pt x="2255003" y="1242881"/>
                    <a:pt x="2355742" y="827010"/>
                  </a:cubicBezTo>
                  <a:cubicBezTo>
                    <a:pt x="2451315" y="418242"/>
                    <a:pt x="2577670" y="127432"/>
                    <a:pt x="2713495" y="63716"/>
                  </a:cubicBezTo>
                  <a:cubicBezTo>
                    <a:pt x="2849320" y="0"/>
                    <a:pt x="3030995" y="343116"/>
                    <a:pt x="3170695" y="444716"/>
                  </a:cubicBezTo>
                  <a:cubicBezTo>
                    <a:pt x="3310395" y="546316"/>
                    <a:pt x="3474204" y="626821"/>
                    <a:pt x="3551695" y="673316"/>
                  </a:cubicBezTo>
                </a:path>
              </a:pathLst>
            </a:custGeom>
            <a:noFill/>
            <a:ln w="38100" cap="flat" cmpd="sng" algn="ctr">
              <a:solidFill>
                <a:srgbClr val="C00000"/>
              </a:solidFill>
              <a:prstDash val="solid"/>
              <a:round/>
              <a:headEnd type="none" w="med" len="med"/>
              <a:tailEnd type="none" w="med" len="med"/>
            </a:ln>
          </p:spPr>
          <p:txBody>
            <a:bodyPr/>
            <a:lstStyle/>
            <a:p>
              <a:endParaRPr lang="en-US"/>
            </a:p>
          </p:txBody>
        </p:sp>
        <p:sp>
          <p:nvSpPr>
            <p:cNvPr id="21518" name="Text Box 19"/>
            <p:cNvSpPr txBox="1">
              <a:spLocks noChangeArrowheads="1"/>
            </p:cNvSpPr>
            <p:nvPr/>
          </p:nvSpPr>
          <p:spPr bwMode="auto">
            <a:xfrm>
              <a:off x="3778710" y="4112156"/>
              <a:ext cx="723275" cy="369332"/>
            </a:xfrm>
            <a:prstGeom prst="rect">
              <a:avLst/>
            </a:prstGeom>
            <a:noFill/>
            <a:ln w="9525">
              <a:noFill/>
              <a:miter lim="800000"/>
              <a:headEnd/>
              <a:tailEnd/>
            </a:ln>
          </p:spPr>
          <p:txBody>
            <a:bodyPr wrap="none">
              <a:spAutoFit/>
            </a:bodyPr>
            <a:lstStyle/>
            <a:p>
              <a:r>
                <a:rPr lang="en-US" sz="1800" dirty="0"/>
                <a:t>circle</a:t>
              </a:r>
            </a:p>
          </p:txBody>
        </p:sp>
        <p:sp>
          <p:nvSpPr>
            <p:cNvPr id="21519" name="Text Box 19"/>
            <p:cNvSpPr txBox="1">
              <a:spLocks noChangeArrowheads="1"/>
            </p:cNvSpPr>
            <p:nvPr/>
          </p:nvSpPr>
          <p:spPr bwMode="auto">
            <a:xfrm>
              <a:off x="4172441" y="5677272"/>
              <a:ext cx="1172116" cy="369332"/>
            </a:xfrm>
            <a:prstGeom prst="rect">
              <a:avLst/>
            </a:prstGeom>
            <a:noFill/>
            <a:ln w="9525">
              <a:noFill/>
              <a:miter lim="800000"/>
              <a:headEnd/>
              <a:tailEnd/>
            </a:ln>
          </p:spPr>
          <p:txBody>
            <a:bodyPr wrap="none">
              <a:spAutoFit/>
            </a:bodyPr>
            <a:lstStyle/>
            <a:p>
              <a:r>
                <a:rPr lang="en-US" sz="1800"/>
                <a:t>Laplacian</a:t>
              </a:r>
            </a:p>
          </p:txBody>
        </p:sp>
        <p:cxnSp>
          <p:nvCxnSpPr>
            <p:cNvPr id="21520" name="Straight Arrow Connector 17"/>
            <p:cNvCxnSpPr>
              <a:cxnSpLocks noChangeShapeType="1"/>
            </p:cNvCxnSpPr>
            <p:nvPr/>
          </p:nvCxnSpPr>
          <p:spPr bwMode="auto">
            <a:xfrm flipV="1">
              <a:off x="4466684" y="3834506"/>
              <a:ext cx="776777" cy="399859"/>
            </a:xfrm>
            <a:prstGeom prst="straightConnector1">
              <a:avLst/>
            </a:prstGeom>
            <a:noFill/>
            <a:ln w="9525" algn="ctr">
              <a:solidFill>
                <a:schemeClr val="tx1"/>
              </a:solidFill>
              <a:round/>
              <a:headEnd/>
              <a:tailEnd type="arrow" w="med" len="med"/>
            </a:ln>
          </p:spPr>
        </p:cxnSp>
        <p:cxnSp>
          <p:nvCxnSpPr>
            <p:cNvPr id="21521" name="Straight Arrow Connector 18"/>
            <p:cNvCxnSpPr>
              <a:cxnSpLocks noChangeShapeType="1"/>
              <a:stCxn id="21519" idx="3"/>
            </p:cNvCxnSpPr>
            <p:nvPr/>
          </p:nvCxnSpPr>
          <p:spPr bwMode="auto">
            <a:xfrm flipV="1">
              <a:off x="5344557" y="5741804"/>
              <a:ext cx="457200" cy="120134"/>
            </a:xfrm>
            <a:prstGeom prst="straightConnector1">
              <a:avLst/>
            </a:prstGeom>
            <a:noFill/>
            <a:ln w="9525" algn="ctr">
              <a:solidFill>
                <a:schemeClr val="tx1"/>
              </a:solidFill>
              <a:round/>
              <a:headEnd/>
              <a:tailEnd type="arrow" w="med" len="med"/>
            </a:ln>
          </p:spPr>
        </p:cxnSp>
      </p:grpSp>
      <p:cxnSp>
        <p:nvCxnSpPr>
          <p:cNvPr id="21" name="Straight Connector 20"/>
          <p:cNvCxnSpPr/>
          <p:nvPr/>
        </p:nvCxnSpPr>
        <p:spPr bwMode="auto">
          <a:xfrm>
            <a:off x="5181600" y="5303520"/>
            <a:ext cx="1981200" cy="0"/>
          </a:xfrm>
          <a:prstGeom prst="line">
            <a:avLst/>
          </a:prstGeom>
          <a:solidFill>
            <a:schemeClr val="accent1"/>
          </a:solidFill>
          <a:ln w="9525" cap="flat" cmpd="sng" algn="ctr">
            <a:solidFill>
              <a:schemeClr val="accent2"/>
            </a:solidFill>
            <a:prstDash val="dash"/>
            <a:round/>
            <a:headEnd type="none" w="med" len="med"/>
            <a:tailEnd type="none" w="med" len="med"/>
          </a:ln>
          <a:effectLst/>
        </p:spPr>
      </p:cxnSp>
      <p:sp>
        <p:nvSpPr>
          <p:cNvPr id="22" name="Text Box 19"/>
          <p:cNvSpPr txBox="1">
            <a:spLocks noChangeArrowheads="1"/>
          </p:cNvSpPr>
          <p:nvPr/>
        </p:nvSpPr>
        <p:spPr bwMode="auto">
          <a:xfrm>
            <a:off x="7103433" y="5068552"/>
            <a:ext cx="312906" cy="369332"/>
          </a:xfrm>
          <a:prstGeom prst="rect">
            <a:avLst/>
          </a:prstGeom>
          <a:noFill/>
          <a:ln w="9525">
            <a:noFill/>
            <a:miter lim="800000"/>
            <a:headEnd/>
            <a:tailEnd/>
          </a:ln>
        </p:spPr>
        <p:txBody>
          <a:bodyPr wrap="none">
            <a:spAutoFit/>
          </a:bodyPr>
          <a:lstStyle/>
          <a:p>
            <a:r>
              <a:rPr lang="en-US" sz="1800" dirty="0"/>
              <a:t>0</a:t>
            </a:r>
          </a:p>
        </p:txBody>
      </p:sp>
      <p:sp>
        <p:nvSpPr>
          <p:cNvPr id="20" name="Text Box 15">
            <a:extLst>
              <a:ext uri="{FF2B5EF4-FFF2-40B4-BE49-F238E27FC236}">
                <a16:creationId xmlns:a16="http://schemas.microsoft.com/office/drawing/2014/main" id="{1697610B-606E-AB46-8020-59952955DE49}"/>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13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13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05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13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3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t>Scale-space blob detector</a:t>
            </a:r>
          </a:p>
        </p:txBody>
      </p:sp>
      <p:sp>
        <p:nvSpPr>
          <p:cNvPr id="55299" name="Rectangle 3"/>
          <p:cNvSpPr>
            <a:spLocks noGrp="1" noChangeArrowheads="1"/>
          </p:cNvSpPr>
          <p:nvPr>
            <p:ph type="body" idx="1"/>
          </p:nvPr>
        </p:nvSpPr>
        <p:spPr/>
        <p:txBody>
          <a:bodyPr/>
          <a:lstStyle/>
          <a:p>
            <a:pPr marL="533400" indent="-533400">
              <a:buFontTx/>
              <a:buAutoNum type="arabicPeriod"/>
            </a:pPr>
            <a:r>
              <a:rPr lang="en-US" dirty="0"/>
              <a:t>Convolve image with scale-normalized </a:t>
            </a:r>
            <a:r>
              <a:rPr lang="en-US" dirty="0" err="1"/>
              <a:t>Laplacian</a:t>
            </a:r>
            <a:r>
              <a:rPr lang="en-US" dirty="0"/>
              <a:t> at several scales</a:t>
            </a:r>
          </a:p>
        </p:txBody>
      </p:sp>
      <p:sp>
        <p:nvSpPr>
          <p:cNvPr id="4" name="Text Box 15">
            <a:extLst>
              <a:ext uri="{FF2B5EF4-FFF2-40B4-BE49-F238E27FC236}">
                <a16:creationId xmlns:a16="http://schemas.microsoft.com/office/drawing/2014/main" id="{DFD7D063-0488-CB4B-B4DB-75BE0CC3B698}"/>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Scale-space blob detector: Example</a:t>
            </a:r>
          </a:p>
        </p:txBody>
      </p:sp>
      <p:pic>
        <p:nvPicPr>
          <p:cNvPr id="56323" name="Picture 4" descr="butterfly"/>
          <p:cNvPicPr>
            <a:picLocks noChangeAspect="1" noChangeArrowheads="1"/>
          </p:cNvPicPr>
          <p:nvPr/>
        </p:nvPicPr>
        <p:blipFill>
          <a:blip r:embed="rId3" cstate="print"/>
          <a:srcRect/>
          <a:stretch>
            <a:fillRect/>
          </a:stretch>
        </p:blipFill>
        <p:spPr bwMode="auto">
          <a:xfrm>
            <a:off x="2057400" y="1752600"/>
            <a:ext cx="5181600" cy="3741738"/>
          </a:xfrm>
          <a:prstGeom prst="rect">
            <a:avLst/>
          </a:prstGeom>
          <a:noFill/>
          <a:ln w="9525">
            <a:noFill/>
            <a:miter lim="800000"/>
            <a:headEnd/>
            <a:tailEnd/>
          </a:ln>
        </p:spPr>
      </p:pic>
      <p:sp>
        <p:nvSpPr>
          <p:cNvPr id="4" name="Text Box 15">
            <a:extLst>
              <a:ext uri="{FF2B5EF4-FFF2-40B4-BE49-F238E27FC236}">
                <a16:creationId xmlns:a16="http://schemas.microsoft.com/office/drawing/2014/main" id="{49DC77A6-140A-5141-A83B-76006A8AC6B0}"/>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t>Scale-space blob detector: Example</a:t>
            </a:r>
          </a:p>
        </p:txBody>
      </p:sp>
      <p:sp>
        <p:nvSpPr>
          <p:cNvPr id="57347" name="Rectangle 3"/>
          <p:cNvSpPr>
            <a:spLocks noGrp="1" noChangeArrowheads="1"/>
          </p:cNvSpPr>
          <p:nvPr>
            <p:ph type="body" idx="1"/>
          </p:nvPr>
        </p:nvSpPr>
        <p:spPr/>
        <p:txBody>
          <a:bodyPr/>
          <a:lstStyle/>
          <a:p>
            <a:endParaRPr lang="en-US"/>
          </a:p>
        </p:txBody>
      </p:sp>
      <p:pic>
        <p:nvPicPr>
          <p:cNvPr id="1262596" name="Picture 4" descr="pyramid_10"/>
          <p:cNvPicPr>
            <a:picLocks noChangeAspect="1" noChangeArrowheads="1"/>
          </p:cNvPicPr>
          <p:nvPr/>
        </p:nvPicPr>
        <p:blipFill>
          <a:blip r:embed="rId3" cstate="print"/>
          <a:srcRect/>
          <a:stretch>
            <a:fillRect/>
          </a:stretch>
        </p:blipFill>
        <p:spPr bwMode="auto">
          <a:xfrm>
            <a:off x="1214438" y="1214438"/>
            <a:ext cx="6864350" cy="5148262"/>
          </a:xfrm>
          <a:prstGeom prst="rect">
            <a:avLst/>
          </a:prstGeom>
          <a:noFill/>
          <a:ln w="9525">
            <a:noFill/>
            <a:miter lim="800000"/>
            <a:headEnd/>
            <a:tailEnd/>
          </a:ln>
        </p:spPr>
      </p:pic>
      <p:pic>
        <p:nvPicPr>
          <p:cNvPr id="1262597" name="Picture 5" descr="pyramid_1"/>
          <p:cNvPicPr>
            <a:picLocks noChangeAspect="1" noChangeArrowheads="1"/>
          </p:cNvPicPr>
          <p:nvPr/>
        </p:nvPicPr>
        <p:blipFill>
          <a:blip r:embed="rId4" cstate="print"/>
          <a:srcRect/>
          <a:stretch>
            <a:fillRect/>
          </a:stretch>
        </p:blipFill>
        <p:spPr bwMode="auto">
          <a:xfrm>
            <a:off x="1214438" y="1214438"/>
            <a:ext cx="6864350" cy="5148262"/>
          </a:xfrm>
          <a:prstGeom prst="rect">
            <a:avLst/>
          </a:prstGeom>
          <a:noFill/>
          <a:ln w="9525">
            <a:noFill/>
            <a:miter lim="800000"/>
            <a:headEnd/>
            <a:tailEnd/>
          </a:ln>
        </p:spPr>
      </p:pic>
      <p:pic>
        <p:nvPicPr>
          <p:cNvPr id="1262598" name="Picture 6" descr="pyramid_2"/>
          <p:cNvPicPr>
            <a:picLocks noChangeAspect="1" noChangeArrowheads="1"/>
          </p:cNvPicPr>
          <p:nvPr/>
        </p:nvPicPr>
        <p:blipFill>
          <a:blip r:embed="rId5" cstate="print"/>
          <a:srcRect/>
          <a:stretch>
            <a:fillRect/>
          </a:stretch>
        </p:blipFill>
        <p:spPr bwMode="auto">
          <a:xfrm>
            <a:off x="1214438" y="1214438"/>
            <a:ext cx="6864350" cy="5148262"/>
          </a:xfrm>
          <a:prstGeom prst="rect">
            <a:avLst/>
          </a:prstGeom>
          <a:noFill/>
          <a:ln w="9525">
            <a:noFill/>
            <a:miter lim="800000"/>
            <a:headEnd/>
            <a:tailEnd/>
          </a:ln>
        </p:spPr>
      </p:pic>
      <p:pic>
        <p:nvPicPr>
          <p:cNvPr id="1262599" name="Picture 7" descr="pyramid_3"/>
          <p:cNvPicPr>
            <a:picLocks noChangeAspect="1" noChangeArrowheads="1"/>
          </p:cNvPicPr>
          <p:nvPr/>
        </p:nvPicPr>
        <p:blipFill>
          <a:blip r:embed="rId6" cstate="print"/>
          <a:srcRect/>
          <a:stretch>
            <a:fillRect/>
          </a:stretch>
        </p:blipFill>
        <p:spPr bwMode="auto">
          <a:xfrm>
            <a:off x="1214438" y="1214438"/>
            <a:ext cx="6864350" cy="5148262"/>
          </a:xfrm>
          <a:prstGeom prst="rect">
            <a:avLst/>
          </a:prstGeom>
          <a:noFill/>
          <a:ln w="9525">
            <a:noFill/>
            <a:miter lim="800000"/>
            <a:headEnd/>
            <a:tailEnd/>
          </a:ln>
        </p:spPr>
      </p:pic>
      <p:pic>
        <p:nvPicPr>
          <p:cNvPr id="1262600" name="Picture 8" descr="pyramid_4"/>
          <p:cNvPicPr>
            <a:picLocks noChangeAspect="1" noChangeArrowheads="1"/>
          </p:cNvPicPr>
          <p:nvPr/>
        </p:nvPicPr>
        <p:blipFill>
          <a:blip r:embed="rId7" cstate="print"/>
          <a:srcRect/>
          <a:stretch>
            <a:fillRect/>
          </a:stretch>
        </p:blipFill>
        <p:spPr bwMode="auto">
          <a:xfrm>
            <a:off x="1214438" y="1214438"/>
            <a:ext cx="6864350" cy="5148262"/>
          </a:xfrm>
          <a:prstGeom prst="rect">
            <a:avLst/>
          </a:prstGeom>
          <a:noFill/>
          <a:ln w="9525">
            <a:noFill/>
            <a:miter lim="800000"/>
            <a:headEnd/>
            <a:tailEnd/>
          </a:ln>
        </p:spPr>
      </p:pic>
      <p:pic>
        <p:nvPicPr>
          <p:cNvPr id="1262601" name="Picture 9" descr="pyramid_5"/>
          <p:cNvPicPr>
            <a:picLocks noChangeAspect="1" noChangeArrowheads="1"/>
          </p:cNvPicPr>
          <p:nvPr/>
        </p:nvPicPr>
        <p:blipFill>
          <a:blip r:embed="rId8" cstate="print"/>
          <a:srcRect/>
          <a:stretch>
            <a:fillRect/>
          </a:stretch>
        </p:blipFill>
        <p:spPr bwMode="auto">
          <a:xfrm>
            <a:off x="1214438" y="1214438"/>
            <a:ext cx="6864350" cy="5148262"/>
          </a:xfrm>
          <a:prstGeom prst="rect">
            <a:avLst/>
          </a:prstGeom>
          <a:noFill/>
          <a:ln w="9525">
            <a:noFill/>
            <a:miter lim="800000"/>
            <a:headEnd/>
            <a:tailEnd/>
          </a:ln>
        </p:spPr>
      </p:pic>
      <p:pic>
        <p:nvPicPr>
          <p:cNvPr id="1262602" name="Picture 10" descr="pyramid_6"/>
          <p:cNvPicPr>
            <a:picLocks noChangeAspect="1" noChangeArrowheads="1"/>
          </p:cNvPicPr>
          <p:nvPr/>
        </p:nvPicPr>
        <p:blipFill>
          <a:blip r:embed="rId9" cstate="print"/>
          <a:srcRect/>
          <a:stretch>
            <a:fillRect/>
          </a:stretch>
        </p:blipFill>
        <p:spPr bwMode="auto">
          <a:xfrm>
            <a:off x="1214438" y="1214438"/>
            <a:ext cx="6864350" cy="5148262"/>
          </a:xfrm>
          <a:prstGeom prst="rect">
            <a:avLst/>
          </a:prstGeom>
          <a:noFill/>
          <a:ln w="9525">
            <a:noFill/>
            <a:miter lim="800000"/>
            <a:headEnd/>
            <a:tailEnd/>
          </a:ln>
        </p:spPr>
      </p:pic>
      <p:pic>
        <p:nvPicPr>
          <p:cNvPr id="1262603" name="Picture 11" descr="pyramid_7"/>
          <p:cNvPicPr>
            <a:picLocks noChangeAspect="1" noChangeArrowheads="1"/>
          </p:cNvPicPr>
          <p:nvPr/>
        </p:nvPicPr>
        <p:blipFill>
          <a:blip r:embed="rId10" cstate="print"/>
          <a:srcRect/>
          <a:stretch>
            <a:fillRect/>
          </a:stretch>
        </p:blipFill>
        <p:spPr bwMode="auto">
          <a:xfrm>
            <a:off x="1214438" y="1214438"/>
            <a:ext cx="6864350" cy="5148262"/>
          </a:xfrm>
          <a:prstGeom prst="rect">
            <a:avLst/>
          </a:prstGeom>
          <a:noFill/>
          <a:ln w="9525">
            <a:noFill/>
            <a:miter lim="800000"/>
            <a:headEnd/>
            <a:tailEnd/>
          </a:ln>
        </p:spPr>
      </p:pic>
      <p:pic>
        <p:nvPicPr>
          <p:cNvPr id="1262604" name="Picture 12" descr="pyramid_8"/>
          <p:cNvPicPr>
            <a:picLocks noChangeAspect="1" noChangeArrowheads="1"/>
          </p:cNvPicPr>
          <p:nvPr/>
        </p:nvPicPr>
        <p:blipFill>
          <a:blip r:embed="rId11" cstate="print"/>
          <a:srcRect/>
          <a:stretch>
            <a:fillRect/>
          </a:stretch>
        </p:blipFill>
        <p:spPr bwMode="auto">
          <a:xfrm>
            <a:off x="1214438" y="1214438"/>
            <a:ext cx="6864350" cy="5148262"/>
          </a:xfrm>
          <a:prstGeom prst="rect">
            <a:avLst/>
          </a:prstGeom>
          <a:noFill/>
          <a:ln w="9525">
            <a:noFill/>
            <a:miter lim="800000"/>
            <a:headEnd/>
            <a:tailEnd/>
          </a:ln>
        </p:spPr>
      </p:pic>
      <p:pic>
        <p:nvPicPr>
          <p:cNvPr id="1262605" name="Picture 13" descr="pyramid_9"/>
          <p:cNvPicPr>
            <a:picLocks noChangeAspect="1" noChangeArrowheads="1"/>
          </p:cNvPicPr>
          <p:nvPr/>
        </p:nvPicPr>
        <p:blipFill>
          <a:blip r:embed="rId12" cstate="print"/>
          <a:srcRect/>
          <a:stretch>
            <a:fillRect/>
          </a:stretch>
        </p:blipFill>
        <p:spPr bwMode="auto">
          <a:xfrm>
            <a:off x="1214438" y="1214438"/>
            <a:ext cx="6864350" cy="5148262"/>
          </a:xfrm>
          <a:prstGeom prst="rect">
            <a:avLst/>
          </a:prstGeom>
          <a:noFill/>
          <a:ln w="9525">
            <a:noFill/>
            <a:miter lim="800000"/>
            <a:headEnd/>
            <a:tailEnd/>
          </a:ln>
        </p:spPr>
      </p:pic>
      <p:sp>
        <p:nvSpPr>
          <p:cNvPr id="14" name="Text Box 15">
            <a:extLst>
              <a:ext uri="{FF2B5EF4-FFF2-40B4-BE49-F238E27FC236}">
                <a16:creationId xmlns:a16="http://schemas.microsoft.com/office/drawing/2014/main" id="{148C1F08-A361-F04E-B7E2-BC239A16FEFD}"/>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25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25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625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626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626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6260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626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6260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6260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62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t>Scale-space blob detector</a:t>
            </a:r>
          </a:p>
        </p:txBody>
      </p:sp>
      <p:sp>
        <p:nvSpPr>
          <p:cNvPr id="55299" name="Rectangle 3"/>
          <p:cNvSpPr>
            <a:spLocks noGrp="1" noChangeArrowheads="1"/>
          </p:cNvSpPr>
          <p:nvPr>
            <p:ph type="body" idx="1"/>
          </p:nvPr>
        </p:nvSpPr>
        <p:spPr/>
        <p:txBody>
          <a:bodyPr/>
          <a:lstStyle/>
          <a:p>
            <a:pPr marL="533400" indent="-533400">
              <a:buFontTx/>
              <a:buAutoNum type="arabicPeriod"/>
            </a:pPr>
            <a:r>
              <a:rPr lang="en-US"/>
              <a:t>Convolve image with scale-normalized Laplacian at several scales</a:t>
            </a:r>
          </a:p>
          <a:p>
            <a:pPr marL="533400" indent="-533400">
              <a:buFontTx/>
              <a:buAutoNum type="arabicPeriod"/>
            </a:pPr>
            <a:r>
              <a:rPr lang="en-US"/>
              <a:t>Find maxima of squared Laplacian response in scale-space</a:t>
            </a:r>
          </a:p>
        </p:txBody>
      </p:sp>
      <p:pic>
        <p:nvPicPr>
          <p:cNvPr id="55300" name="Picture 5"/>
          <p:cNvPicPr>
            <a:picLocks noChangeAspect="1" noChangeArrowheads="1"/>
          </p:cNvPicPr>
          <p:nvPr/>
        </p:nvPicPr>
        <p:blipFill>
          <a:blip r:embed="rId3" cstate="print"/>
          <a:srcRect/>
          <a:stretch>
            <a:fillRect/>
          </a:stretch>
        </p:blipFill>
        <p:spPr bwMode="auto">
          <a:xfrm>
            <a:off x="3276600" y="2819400"/>
            <a:ext cx="2857500" cy="2609850"/>
          </a:xfrm>
          <a:prstGeom prst="rect">
            <a:avLst/>
          </a:prstGeom>
          <a:noFill/>
          <a:ln w="9525">
            <a:noFill/>
            <a:miter lim="800000"/>
            <a:headEnd/>
            <a:tailEnd/>
          </a:ln>
        </p:spPr>
      </p:pic>
      <p:sp>
        <p:nvSpPr>
          <p:cNvPr id="5" name="Text Box 15">
            <a:extLst>
              <a:ext uri="{FF2B5EF4-FFF2-40B4-BE49-F238E27FC236}">
                <a16:creationId xmlns:a16="http://schemas.microsoft.com/office/drawing/2014/main" id="{A991E32B-0B69-884E-A5FB-031BFF7CC30E}"/>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t>Scale-space blob detector: Example</a:t>
            </a:r>
          </a:p>
        </p:txBody>
      </p:sp>
      <p:pic>
        <p:nvPicPr>
          <p:cNvPr id="58371" name="Picture 4" descr="butterfly_circles"/>
          <p:cNvPicPr>
            <a:picLocks noChangeAspect="1" noChangeArrowheads="1"/>
          </p:cNvPicPr>
          <p:nvPr/>
        </p:nvPicPr>
        <p:blipFill>
          <a:blip r:embed="rId3" cstate="print"/>
          <a:srcRect/>
          <a:stretch>
            <a:fillRect/>
          </a:stretch>
        </p:blipFill>
        <p:spPr bwMode="auto">
          <a:xfrm>
            <a:off x="2090738" y="1771650"/>
            <a:ext cx="5148262" cy="3714750"/>
          </a:xfrm>
          <a:prstGeom prst="rect">
            <a:avLst/>
          </a:prstGeom>
          <a:noFill/>
          <a:ln w="9525">
            <a:noFill/>
            <a:miter lim="800000"/>
            <a:headEnd/>
            <a:tailEnd/>
          </a:ln>
        </p:spPr>
      </p:pic>
      <p:sp>
        <p:nvSpPr>
          <p:cNvPr id="4" name="Text Box 15">
            <a:extLst>
              <a:ext uri="{FF2B5EF4-FFF2-40B4-BE49-F238E27FC236}">
                <a16:creationId xmlns:a16="http://schemas.microsoft.com/office/drawing/2014/main" id="{BCCA6251-943F-5A45-8367-AD47AE602101}"/>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extLst>
      <p:ext uri="{BB962C8B-B14F-4D97-AF65-F5344CB8AC3E}">
        <p14:creationId xmlns:p14="http://schemas.microsoft.com/office/powerpoint/2010/main" val="1508789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err="1"/>
              <a:t>Keypoint</a:t>
            </a:r>
            <a:r>
              <a:rPr lang="en-US" dirty="0"/>
              <a:t> detection with scale selection</a:t>
            </a:r>
          </a:p>
        </p:txBody>
      </p:sp>
      <p:sp>
        <p:nvSpPr>
          <p:cNvPr id="46083" name="Rectangle 3"/>
          <p:cNvSpPr>
            <a:spLocks noGrp="1" noChangeArrowheads="1"/>
          </p:cNvSpPr>
          <p:nvPr>
            <p:ph type="body" idx="1"/>
          </p:nvPr>
        </p:nvSpPr>
        <p:spPr>
          <a:xfrm>
            <a:off x="533400" y="914400"/>
            <a:ext cx="8077200" cy="5257800"/>
          </a:xfrm>
        </p:spPr>
        <p:txBody>
          <a:bodyPr/>
          <a:lstStyle/>
          <a:p>
            <a:pPr marL="533400" indent="-533400">
              <a:buFontTx/>
              <a:buChar char="•"/>
            </a:pPr>
            <a:r>
              <a:rPr lang="en-US" dirty="0"/>
              <a:t>We want to extract </a:t>
            </a:r>
            <a:r>
              <a:rPr lang="en-US" dirty="0" err="1"/>
              <a:t>keypoints</a:t>
            </a:r>
            <a:r>
              <a:rPr lang="en-US" dirty="0"/>
              <a:t> with </a:t>
            </a:r>
            <a:r>
              <a:rPr lang="en-US" i="1" dirty="0"/>
              <a:t>characteristic scales</a:t>
            </a:r>
            <a:r>
              <a:rPr lang="en-US" dirty="0"/>
              <a:t> that are </a:t>
            </a:r>
            <a:r>
              <a:rPr lang="en-US" i="1" dirty="0"/>
              <a:t>covariant</a:t>
            </a:r>
            <a:r>
              <a:rPr lang="en-US" dirty="0"/>
              <a:t> </a:t>
            </a:r>
            <a:r>
              <a:rPr lang="en-US" dirty="0" err="1"/>
              <a:t>w.r.t</a:t>
            </a:r>
            <a:r>
              <a:rPr lang="en-US" dirty="0"/>
              <a:t>. the image transformation</a:t>
            </a:r>
          </a:p>
        </p:txBody>
      </p:sp>
      <p:pic>
        <p:nvPicPr>
          <p:cNvPr id="46084" name="Picture 4"/>
          <p:cNvPicPr>
            <a:picLocks noChangeAspect="1" noChangeArrowheads="1"/>
          </p:cNvPicPr>
          <p:nvPr/>
        </p:nvPicPr>
        <p:blipFill>
          <a:blip r:embed="rId3" cstate="print"/>
          <a:srcRect/>
          <a:stretch>
            <a:fillRect/>
          </a:stretch>
        </p:blipFill>
        <p:spPr bwMode="auto">
          <a:xfrm>
            <a:off x="1158572" y="2514600"/>
            <a:ext cx="6918628" cy="3962400"/>
          </a:xfrm>
          <a:prstGeom prst="rect">
            <a:avLst/>
          </a:prstGeom>
          <a:noFill/>
          <a:ln w="9525">
            <a:noFill/>
            <a:miter lim="800000"/>
            <a:headEnd/>
            <a:tailEnd/>
          </a:ln>
        </p:spPr>
      </p:pic>
      <p:sp>
        <p:nvSpPr>
          <p:cNvPr id="2" name="Rectangle 1">
            <a:extLst>
              <a:ext uri="{FF2B5EF4-FFF2-40B4-BE49-F238E27FC236}">
                <a16:creationId xmlns:a16="http://schemas.microsoft.com/office/drawing/2014/main" id="{AF06C0BA-DB9C-5C49-8B90-D87A29C539C6}"/>
              </a:ext>
            </a:extLst>
          </p:cNvPr>
          <p:cNvSpPr/>
          <p:nvPr/>
        </p:nvSpPr>
        <p:spPr bwMode="auto">
          <a:xfrm>
            <a:off x="685800" y="4495800"/>
            <a:ext cx="7772400" cy="2133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Arial" pitchFamily="34" charset="0"/>
              <a:cs typeface="Arial" pitchFamily="34" charset="0"/>
            </a:endParaRPr>
          </a:p>
        </p:txBody>
      </p:sp>
      <p:sp>
        <p:nvSpPr>
          <p:cNvPr id="6" name="Text Box 15">
            <a:extLst>
              <a:ext uri="{FF2B5EF4-FFF2-40B4-BE49-F238E27FC236}">
                <a16:creationId xmlns:a16="http://schemas.microsoft.com/office/drawing/2014/main" id="{09A12EC6-CB8A-8844-BBD6-F29CFCCD77F1}"/>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15"/>
          <p:cNvSpPr>
            <a:spLocks noGrp="1" noChangeArrowheads="1"/>
          </p:cNvSpPr>
          <p:nvPr>
            <p:ph type="body" idx="1"/>
          </p:nvPr>
        </p:nvSpPr>
        <p:spPr/>
        <p:txBody>
          <a:bodyPr/>
          <a:lstStyle/>
          <a:p>
            <a:pPr marL="457200" indent="-457200">
              <a:buFont typeface="Arial" pitchFamily="34" charset="0"/>
              <a:buChar char="•"/>
            </a:pPr>
            <a:r>
              <a:rPr lang="en-US" dirty="0"/>
              <a:t>Approximating the </a:t>
            </a:r>
            <a:r>
              <a:rPr lang="en-US" dirty="0" err="1"/>
              <a:t>Laplacian</a:t>
            </a:r>
            <a:r>
              <a:rPr lang="en-US" dirty="0"/>
              <a:t> with a difference of Gaussians:</a:t>
            </a:r>
          </a:p>
        </p:txBody>
      </p:sp>
      <p:graphicFrame>
        <p:nvGraphicFramePr>
          <p:cNvPr id="22530" name="Object 5"/>
          <p:cNvGraphicFramePr>
            <a:graphicFrameLocks noChangeAspect="1"/>
          </p:cNvGraphicFramePr>
          <p:nvPr/>
        </p:nvGraphicFramePr>
        <p:xfrm>
          <a:off x="457200" y="2590800"/>
          <a:ext cx="4311650" cy="569913"/>
        </p:xfrm>
        <a:graphic>
          <a:graphicData uri="http://schemas.openxmlformats.org/presentationml/2006/ole">
            <mc:AlternateContent xmlns:mc="http://schemas.openxmlformats.org/markup-compatibility/2006">
              <mc:Choice xmlns:v="urn:schemas-microsoft-com:vml" Requires="v">
                <p:oleObj spid="_x0000_s24634" name="Equation" r:id="rId4" imgW="2120760" imgH="279360" progId="">
                  <p:embed/>
                </p:oleObj>
              </mc:Choice>
              <mc:Fallback>
                <p:oleObj name="Equation" r:id="rId4" imgW="2120760" imgH="279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590800"/>
                        <a:ext cx="4311650" cy="569913"/>
                      </a:xfrm>
                      <a:prstGeom prst="rect">
                        <a:avLst/>
                      </a:prstGeom>
                      <a:solidFill>
                        <a:srgbClr val="67D967"/>
                      </a:solidFill>
                    </p:spPr>
                  </p:pic>
                </p:oleObj>
              </mc:Fallback>
            </mc:AlternateContent>
          </a:graphicData>
        </a:graphic>
      </p:graphicFrame>
      <p:graphicFrame>
        <p:nvGraphicFramePr>
          <p:cNvPr id="22531" name="Object 6"/>
          <p:cNvGraphicFramePr>
            <a:graphicFrameLocks noChangeAspect="1"/>
          </p:cNvGraphicFramePr>
          <p:nvPr/>
        </p:nvGraphicFramePr>
        <p:xfrm>
          <a:off x="457200" y="3794125"/>
          <a:ext cx="3886200" cy="411163"/>
        </p:xfrm>
        <a:graphic>
          <a:graphicData uri="http://schemas.openxmlformats.org/presentationml/2006/ole">
            <mc:AlternateContent xmlns:mc="http://schemas.openxmlformats.org/markup-compatibility/2006">
              <mc:Choice xmlns:v="urn:schemas-microsoft-com:vml" Requires="v">
                <p:oleObj spid="_x0000_s24635" name="Equation" r:id="rId6" imgW="1917360" imgH="203040" progId="">
                  <p:embed/>
                </p:oleObj>
              </mc:Choice>
              <mc:Fallback>
                <p:oleObj name="Equation" r:id="rId6" imgW="1917360" imgH="20304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3794125"/>
                        <a:ext cx="3886200" cy="411163"/>
                      </a:xfrm>
                      <a:prstGeom prst="rect">
                        <a:avLst/>
                      </a:prstGeom>
                      <a:solidFill>
                        <a:srgbClr val="67D967"/>
                      </a:solidFill>
                    </p:spPr>
                  </p:pic>
                </p:oleObj>
              </mc:Fallback>
            </mc:AlternateContent>
          </a:graphicData>
        </a:graphic>
      </p:graphicFrame>
      <p:pic>
        <p:nvPicPr>
          <p:cNvPr id="22533" name="Picture 10"/>
          <p:cNvPicPr>
            <a:picLocks noChangeAspect="1" noChangeArrowheads="1"/>
          </p:cNvPicPr>
          <p:nvPr/>
        </p:nvPicPr>
        <p:blipFill>
          <a:blip r:embed="rId8" cstate="print"/>
          <a:srcRect/>
          <a:stretch>
            <a:fillRect/>
          </a:stretch>
        </p:blipFill>
        <p:spPr bwMode="auto">
          <a:xfrm>
            <a:off x="4953000" y="2286000"/>
            <a:ext cx="3810000" cy="3014663"/>
          </a:xfrm>
          <a:prstGeom prst="rect">
            <a:avLst/>
          </a:prstGeom>
          <a:noFill/>
          <a:ln w="9525">
            <a:noFill/>
            <a:miter lim="800000"/>
            <a:headEnd/>
            <a:tailEnd/>
          </a:ln>
        </p:spPr>
      </p:pic>
      <p:sp>
        <p:nvSpPr>
          <p:cNvPr id="22534" name="Text Box 12"/>
          <p:cNvSpPr txBox="1">
            <a:spLocks noChangeArrowheads="1"/>
          </p:cNvSpPr>
          <p:nvPr/>
        </p:nvSpPr>
        <p:spPr bwMode="auto">
          <a:xfrm>
            <a:off x="609600" y="3124200"/>
            <a:ext cx="1352550" cy="396875"/>
          </a:xfrm>
          <a:prstGeom prst="rect">
            <a:avLst/>
          </a:prstGeom>
          <a:noFill/>
          <a:ln w="9525">
            <a:noFill/>
            <a:miter lim="800000"/>
            <a:headEnd/>
            <a:tailEnd/>
          </a:ln>
        </p:spPr>
        <p:txBody>
          <a:bodyPr wrap="none">
            <a:spAutoFit/>
          </a:bodyPr>
          <a:lstStyle/>
          <a:p>
            <a:pPr algn="ctr" eaLnBrk="1" hangingPunct="1"/>
            <a:r>
              <a:rPr lang="en-US" sz="2000">
                <a:solidFill>
                  <a:srgbClr val="0033CC"/>
                </a:solidFill>
                <a:latin typeface="Times New Roman" pitchFamily="18" charset="0"/>
                <a:cs typeface="Times New Roman" pitchFamily="18" charset="0"/>
              </a:rPr>
              <a:t>(Laplacian)</a:t>
            </a:r>
            <a:endParaRPr lang="ru-RU" sz="2000">
              <a:solidFill>
                <a:srgbClr val="0033CC"/>
              </a:solidFill>
              <a:latin typeface="Times New Roman" pitchFamily="18" charset="0"/>
              <a:cs typeface="Times New Roman" pitchFamily="18" charset="0"/>
            </a:endParaRPr>
          </a:p>
        </p:txBody>
      </p:sp>
      <p:sp>
        <p:nvSpPr>
          <p:cNvPr id="22535" name="Text Box 13"/>
          <p:cNvSpPr txBox="1">
            <a:spLocks noChangeArrowheads="1"/>
          </p:cNvSpPr>
          <p:nvPr/>
        </p:nvSpPr>
        <p:spPr bwMode="auto">
          <a:xfrm>
            <a:off x="549275" y="4175125"/>
            <a:ext cx="2803525" cy="396875"/>
          </a:xfrm>
          <a:prstGeom prst="rect">
            <a:avLst/>
          </a:prstGeom>
          <a:noFill/>
          <a:ln w="9525">
            <a:noFill/>
            <a:miter lim="800000"/>
            <a:headEnd/>
            <a:tailEnd/>
          </a:ln>
        </p:spPr>
        <p:txBody>
          <a:bodyPr wrap="none">
            <a:spAutoFit/>
          </a:bodyPr>
          <a:lstStyle/>
          <a:p>
            <a:pPr algn="ctr" eaLnBrk="1" hangingPunct="1"/>
            <a:r>
              <a:rPr lang="en-US" sz="2000">
                <a:solidFill>
                  <a:srgbClr val="0033CC"/>
                </a:solidFill>
                <a:latin typeface="Times New Roman" pitchFamily="18" charset="0"/>
                <a:cs typeface="Times New Roman" pitchFamily="18" charset="0"/>
              </a:rPr>
              <a:t>(Difference of Gaussians)</a:t>
            </a:r>
            <a:endParaRPr lang="ru-RU" sz="2000">
              <a:solidFill>
                <a:srgbClr val="0033CC"/>
              </a:solidFill>
              <a:latin typeface="Times New Roman" pitchFamily="18" charset="0"/>
              <a:cs typeface="Times New Roman" pitchFamily="18" charset="0"/>
            </a:endParaRPr>
          </a:p>
        </p:txBody>
      </p:sp>
      <p:sp>
        <p:nvSpPr>
          <p:cNvPr id="22536" name="Rectangle 14"/>
          <p:cNvSpPr>
            <a:spLocks noGrp="1" noChangeArrowheads="1"/>
          </p:cNvSpPr>
          <p:nvPr>
            <p:ph type="title"/>
          </p:nvPr>
        </p:nvSpPr>
        <p:spPr/>
        <p:txBody>
          <a:bodyPr/>
          <a:lstStyle/>
          <a:p>
            <a:r>
              <a:rPr lang="en-US"/>
              <a:t>Efficient implementation</a:t>
            </a:r>
          </a:p>
        </p:txBody>
      </p:sp>
      <p:sp>
        <p:nvSpPr>
          <p:cNvPr id="9" name="Text Box 15">
            <a:extLst>
              <a:ext uri="{FF2B5EF4-FFF2-40B4-BE49-F238E27FC236}">
                <a16:creationId xmlns:a16="http://schemas.microsoft.com/office/drawing/2014/main" id="{87305CEA-F951-3F40-84AF-321596696755}"/>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extLst>
      <p:ext uri="{BB962C8B-B14F-4D97-AF65-F5344CB8AC3E}">
        <p14:creationId xmlns:p14="http://schemas.microsoft.com/office/powerpoint/2010/main" val="108544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3"/>
          <p:cNvGraphicFramePr>
            <a:graphicFrameLocks noGrp="1" noChangeAspect="1"/>
          </p:cNvGraphicFramePr>
          <p:nvPr>
            <p:ph idx="1"/>
          </p:nvPr>
        </p:nvGraphicFramePr>
        <p:xfrm>
          <a:off x="1752600" y="1143000"/>
          <a:ext cx="5784850" cy="4252913"/>
        </p:xfrm>
        <a:graphic>
          <a:graphicData uri="http://schemas.openxmlformats.org/presentationml/2006/ole">
            <mc:AlternateContent xmlns:mc="http://schemas.openxmlformats.org/markup-compatibility/2006">
              <mc:Choice xmlns:v="urn:schemas-microsoft-com:vml" Requires="v">
                <p:oleObj spid="_x0000_s25630" name="Bitmap Image" r:id="rId4" imgW="8032176" imgH="5906012" progId="PBrush">
                  <p:embed/>
                </p:oleObj>
              </mc:Choice>
              <mc:Fallback>
                <p:oleObj name="Bitmap Image" r:id="rId4" imgW="8032176" imgH="5906012"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1143000"/>
                        <a:ext cx="5784850" cy="42529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3555" name="Rectangle 4"/>
          <p:cNvSpPr>
            <a:spLocks noGrp="1" noChangeArrowheads="1"/>
          </p:cNvSpPr>
          <p:nvPr>
            <p:ph type="title"/>
          </p:nvPr>
        </p:nvSpPr>
        <p:spPr/>
        <p:txBody>
          <a:bodyPr/>
          <a:lstStyle/>
          <a:p>
            <a:r>
              <a:rPr lang="en-US"/>
              <a:t>Efficient implementation</a:t>
            </a:r>
          </a:p>
        </p:txBody>
      </p:sp>
      <p:sp>
        <p:nvSpPr>
          <p:cNvPr id="23556" name="Rectangle 5"/>
          <p:cNvSpPr>
            <a:spLocks noChangeArrowheads="1"/>
          </p:cNvSpPr>
          <p:nvPr/>
        </p:nvSpPr>
        <p:spPr bwMode="auto">
          <a:xfrm>
            <a:off x="228600" y="5791200"/>
            <a:ext cx="8686800" cy="701675"/>
          </a:xfrm>
          <a:prstGeom prst="rect">
            <a:avLst/>
          </a:prstGeom>
          <a:noFill/>
          <a:ln w="9525">
            <a:noFill/>
            <a:miter lim="800000"/>
            <a:headEnd/>
            <a:tailEnd/>
          </a:ln>
        </p:spPr>
        <p:txBody>
          <a:bodyPr anchor="ctr">
            <a:spAutoFit/>
          </a:bodyPr>
          <a:lstStyle/>
          <a:p>
            <a:pPr eaLnBrk="1" hangingPunct="1"/>
            <a:r>
              <a:rPr lang="en-US" sz="2000"/>
              <a:t>David G. Lowe. </a:t>
            </a:r>
            <a:r>
              <a:rPr lang="en-US" sz="2000" b="1">
                <a:hlinkClick r:id="rId6"/>
              </a:rPr>
              <a:t>"Distinctive image features from scale-invariant keypoints.”</a:t>
            </a:r>
            <a:r>
              <a:rPr lang="en-US" sz="2000" b="1"/>
              <a:t> </a:t>
            </a:r>
            <a:r>
              <a:rPr lang="en-US" sz="2000" i="1"/>
              <a:t>IJCV</a:t>
            </a:r>
            <a:r>
              <a:rPr lang="en-US" sz="2000"/>
              <a:t> 60 (2), pp. 91-110, 2004. </a:t>
            </a:r>
          </a:p>
        </p:txBody>
      </p:sp>
      <p:sp>
        <p:nvSpPr>
          <p:cNvPr id="5" name="Text Box 15">
            <a:extLst>
              <a:ext uri="{FF2B5EF4-FFF2-40B4-BE49-F238E27FC236}">
                <a16:creationId xmlns:a16="http://schemas.microsoft.com/office/drawing/2014/main" id="{93FA08CF-7909-8745-AE1D-11114FDA8F8A}"/>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extLst>
      <p:ext uri="{BB962C8B-B14F-4D97-AF65-F5344CB8AC3E}">
        <p14:creationId xmlns:p14="http://schemas.microsoft.com/office/powerpoint/2010/main" val="450099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dirty="0"/>
              <a:t>Eliminating edge responses</a:t>
            </a:r>
          </a:p>
        </p:txBody>
      </p:sp>
      <p:pic>
        <p:nvPicPr>
          <p:cNvPr id="58371" name="Picture 4" descr="butterfly_circles"/>
          <p:cNvPicPr>
            <a:picLocks noChangeAspect="1" noChangeArrowheads="1"/>
          </p:cNvPicPr>
          <p:nvPr/>
        </p:nvPicPr>
        <p:blipFill>
          <a:blip r:embed="rId3" cstate="print"/>
          <a:srcRect/>
          <a:stretch>
            <a:fillRect/>
          </a:stretch>
        </p:blipFill>
        <p:spPr bwMode="auto">
          <a:xfrm>
            <a:off x="2090738" y="1771650"/>
            <a:ext cx="5148262" cy="3714750"/>
          </a:xfrm>
          <a:prstGeom prst="rect">
            <a:avLst/>
          </a:prstGeom>
          <a:noFill/>
          <a:ln w="9525">
            <a:noFill/>
            <a:miter lim="800000"/>
            <a:headEnd/>
            <a:tailEnd/>
          </a:ln>
        </p:spPr>
      </p:pic>
      <p:sp>
        <p:nvSpPr>
          <p:cNvPr id="4" name="Rectangle 3"/>
          <p:cNvSpPr txBox="1">
            <a:spLocks noChangeArrowheads="1"/>
          </p:cNvSpPr>
          <p:nvPr/>
        </p:nvSpPr>
        <p:spPr bwMode="auto">
          <a:xfrm>
            <a:off x="685800" y="9144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a:lstStyle>
          <a:p>
            <a:pPr marL="457200" indent="-457200">
              <a:buFont typeface="Arial"/>
              <a:buChar char="•"/>
            </a:pPr>
            <a:r>
              <a:rPr lang="en-US" dirty="0"/>
              <a:t>Laplacian has strong response along edges</a:t>
            </a:r>
          </a:p>
        </p:txBody>
      </p:sp>
      <p:sp>
        <p:nvSpPr>
          <p:cNvPr id="5" name="Text Box 15">
            <a:extLst>
              <a:ext uri="{FF2B5EF4-FFF2-40B4-BE49-F238E27FC236}">
                <a16:creationId xmlns:a16="http://schemas.microsoft.com/office/drawing/2014/main" id="{2B779237-F8DD-8A49-A543-0C712787CCDF}"/>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extLst>
      <p:ext uri="{BB962C8B-B14F-4D97-AF65-F5344CB8AC3E}">
        <p14:creationId xmlns:p14="http://schemas.microsoft.com/office/powerpoint/2010/main" val="119942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dirty="0"/>
              <a:t>Eliminating edge responses</a:t>
            </a:r>
          </a:p>
        </p:txBody>
      </p:sp>
      <p:sp>
        <p:nvSpPr>
          <p:cNvPr id="61443" name="Rectangle 3"/>
          <p:cNvSpPr>
            <a:spLocks noGrp="1" noChangeArrowheads="1"/>
          </p:cNvSpPr>
          <p:nvPr>
            <p:ph type="body" idx="1"/>
          </p:nvPr>
        </p:nvSpPr>
        <p:spPr>
          <a:xfrm>
            <a:off x="685800" y="914400"/>
            <a:ext cx="8458200" cy="5257800"/>
          </a:xfrm>
        </p:spPr>
        <p:txBody>
          <a:bodyPr/>
          <a:lstStyle/>
          <a:p>
            <a:pPr marL="457200" indent="-457200">
              <a:buFont typeface="Arial"/>
              <a:buChar char="•"/>
            </a:pPr>
            <a:r>
              <a:rPr lang="en-US" dirty="0"/>
              <a:t>Laplacian has strong response along edges</a:t>
            </a:r>
          </a:p>
          <a:p>
            <a:pPr marL="457200" indent="-457200">
              <a:buFont typeface="Arial"/>
              <a:buChar char="•"/>
            </a:pPr>
            <a:endParaRPr lang="en-US" dirty="0"/>
          </a:p>
          <a:p>
            <a:pPr marL="457200" indent="-457200">
              <a:buFont typeface="Arial"/>
              <a:buChar char="•"/>
            </a:pPr>
            <a:endParaRPr lang="en-US" dirty="0"/>
          </a:p>
          <a:p>
            <a:pPr marL="457200" indent="-457200">
              <a:buFont typeface="Arial"/>
              <a:buChar char="•"/>
            </a:pPr>
            <a:endParaRPr lang="en-US" dirty="0"/>
          </a:p>
          <a:p>
            <a:pPr marL="457200" indent="-457200">
              <a:buFont typeface="Arial"/>
              <a:buChar char="•"/>
            </a:pPr>
            <a:endParaRPr lang="en-US" dirty="0"/>
          </a:p>
          <a:p>
            <a:pPr marL="457200" indent="-457200">
              <a:buFont typeface="Arial"/>
              <a:buChar char="•"/>
            </a:pPr>
            <a:endParaRPr lang="en-US" dirty="0"/>
          </a:p>
          <a:p>
            <a:pPr marL="457200" indent="-457200">
              <a:buFont typeface="Arial"/>
              <a:buChar char="•"/>
            </a:pPr>
            <a:endParaRPr lang="en-US" dirty="0"/>
          </a:p>
          <a:p>
            <a:pPr marL="457200" indent="-457200">
              <a:buFont typeface="Arial"/>
              <a:buChar char="•"/>
            </a:pPr>
            <a:endParaRPr lang="en-US" dirty="0"/>
          </a:p>
          <a:p>
            <a:pPr marL="457200" indent="-457200">
              <a:buFont typeface="Arial"/>
              <a:buChar char="•"/>
            </a:pPr>
            <a:endParaRPr lang="en-US" dirty="0"/>
          </a:p>
          <a:p>
            <a:pPr marL="457200" indent="-457200">
              <a:buFont typeface="Arial"/>
              <a:buChar char="•"/>
            </a:pPr>
            <a:r>
              <a:rPr lang="en-US" dirty="0"/>
              <a:t>Solution: filter based on Harris response function </a:t>
            </a:r>
            <a:r>
              <a:rPr lang="en-US"/>
              <a:t>over neighborhoods </a:t>
            </a:r>
            <a:r>
              <a:rPr lang="en-US" dirty="0"/>
              <a:t>containing the “blobs”</a:t>
            </a:r>
          </a:p>
        </p:txBody>
      </p:sp>
      <p:pic>
        <p:nvPicPr>
          <p:cNvPr id="61444" name="Picture 4" descr="butterfly_ellipses"/>
          <p:cNvPicPr>
            <a:picLocks noChangeAspect="1" noChangeArrowheads="1"/>
          </p:cNvPicPr>
          <p:nvPr/>
        </p:nvPicPr>
        <p:blipFill rotWithShape="1">
          <a:blip r:embed="rId3" cstate="print"/>
          <a:srcRect/>
          <a:stretch/>
        </p:blipFill>
        <p:spPr bwMode="auto">
          <a:xfrm>
            <a:off x="2093976" y="1773936"/>
            <a:ext cx="5148072" cy="3712464"/>
          </a:xfrm>
          <a:prstGeom prst="rect">
            <a:avLst/>
          </a:prstGeom>
          <a:noFill/>
          <a:ln w="9525">
            <a:noFill/>
            <a:miter lim="800000"/>
            <a:headEnd/>
            <a:tailEnd/>
          </a:ln>
        </p:spPr>
      </p:pic>
      <p:sp>
        <p:nvSpPr>
          <p:cNvPr id="5" name="Text Box 15">
            <a:extLst>
              <a:ext uri="{FF2B5EF4-FFF2-40B4-BE49-F238E27FC236}">
                <a16:creationId xmlns:a16="http://schemas.microsoft.com/office/drawing/2014/main" id="{4897E5F2-59C2-B24B-8C30-D9A2EA1E3CB7}"/>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extLst>
      <p:ext uri="{BB962C8B-B14F-4D97-AF65-F5344CB8AC3E}">
        <p14:creationId xmlns:p14="http://schemas.microsoft.com/office/powerpoint/2010/main" val="1881883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457200" y="76200"/>
            <a:ext cx="8610600" cy="838200"/>
          </a:xfrm>
        </p:spPr>
        <p:txBody>
          <a:bodyPr/>
          <a:lstStyle/>
          <a:p>
            <a:r>
              <a:rPr lang="en-US" altLang="ko-KR" sz="3300" dirty="0">
                <a:ea typeface="굴림" pitchFamily="34" charset="-127"/>
              </a:rPr>
              <a:t>From feature detection to feature description</a:t>
            </a:r>
            <a:endParaRPr lang="en-US" sz="3300" dirty="0"/>
          </a:p>
        </p:txBody>
      </p:sp>
      <p:sp>
        <p:nvSpPr>
          <p:cNvPr id="58371" name="Rectangle 3"/>
          <p:cNvSpPr>
            <a:spLocks noGrp="1" noChangeArrowheads="1"/>
          </p:cNvSpPr>
          <p:nvPr>
            <p:ph type="body" idx="1"/>
          </p:nvPr>
        </p:nvSpPr>
        <p:spPr>
          <a:xfrm>
            <a:off x="457200" y="914400"/>
            <a:ext cx="8077200" cy="2133600"/>
          </a:xfrm>
        </p:spPr>
        <p:txBody>
          <a:bodyPr/>
          <a:lstStyle/>
          <a:p>
            <a:pPr marL="609600" indent="-609600">
              <a:buFontTx/>
              <a:buChar char="•"/>
            </a:pPr>
            <a:r>
              <a:rPr lang="en-US" dirty="0"/>
              <a:t>To recognize the same pattern in multiple images, we need to match appearance “signatures” in the neighborhoods of extracted </a:t>
            </a:r>
            <a:r>
              <a:rPr lang="en-US" dirty="0" err="1"/>
              <a:t>keypoints</a:t>
            </a:r>
            <a:endParaRPr lang="en-US" dirty="0"/>
          </a:p>
          <a:p>
            <a:pPr marL="1009650" lvl="1" indent="-609600"/>
            <a:r>
              <a:rPr lang="en-US" sz="2400" dirty="0"/>
              <a:t>But corresponding neighborhoods can be related by a scale change or rotation</a:t>
            </a:r>
          </a:p>
          <a:p>
            <a:pPr marL="1009650" lvl="1" indent="-609600"/>
            <a:r>
              <a:rPr lang="en-US" sz="2400" dirty="0"/>
              <a:t>We want to </a:t>
            </a:r>
            <a:r>
              <a:rPr lang="en-US" sz="2400" i="1" dirty="0"/>
              <a:t>normalize</a:t>
            </a:r>
            <a:r>
              <a:rPr lang="en-US" sz="2400" dirty="0"/>
              <a:t> neighborhoods to make signatures invariant to these transformations</a:t>
            </a:r>
          </a:p>
        </p:txBody>
      </p:sp>
      <p:grpSp>
        <p:nvGrpSpPr>
          <p:cNvPr id="2" name="Group 1"/>
          <p:cNvGrpSpPr/>
          <p:nvPr/>
        </p:nvGrpSpPr>
        <p:grpSpPr>
          <a:xfrm>
            <a:off x="365239" y="4648200"/>
            <a:ext cx="4892561" cy="1371600"/>
            <a:chOff x="152400" y="4419600"/>
            <a:chExt cx="5410200" cy="1516717"/>
          </a:xfrm>
        </p:grpSpPr>
        <p:pic>
          <p:nvPicPr>
            <p:cNvPr id="6" name="Picture 4"/>
            <p:cNvPicPr>
              <a:picLocks noChangeAspect="1" noChangeArrowheads="1"/>
            </p:cNvPicPr>
            <p:nvPr/>
          </p:nvPicPr>
          <p:blipFill>
            <a:blip r:embed="rId3" cstate="print"/>
            <a:srcRect b="51050"/>
            <a:stretch>
              <a:fillRect/>
            </a:stretch>
          </p:blipFill>
          <p:spPr bwMode="auto">
            <a:xfrm>
              <a:off x="152400" y="4419600"/>
              <a:ext cx="5410200" cy="1516717"/>
            </a:xfrm>
            <a:prstGeom prst="rect">
              <a:avLst/>
            </a:prstGeom>
            <a:noFill/>
            <a:ln w="9525">
              <a:noFill/>
              <a:miter lim="800000"/>
              <a:headEnd/>
              <a:tailEnd/>
            </a:ln>
          </p:spPr>
        </p:pic>
        <p:sp>
          <p:nvSpPr>
            <p:cNvPr id="7" name="Oval 6"/>
            <p:cNvSpPr/>
            <p:nvPr/>
          </p:nvSpPr>
          <p:spPr bwMode="auto">
            <a:xfrm>
              <a:off x="914400" y="4419600"/>
              <a:ext cx="1524000" cy="149047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Arial" pitchFamily="34" charset="0"/>
                <a:cs typeface="Arial" pitchFamily="34" charset="0"/>
              </a:endParaRPr>
            </a:p>
          </p:txBody>
        </p:sp>
        <p:sp>
          <p:nvSpPr>
            <p:cNvPr id="8" name="Oval 7"/>
            <p:cNvSpPr/>
            <p:nvPr/>
          </p:nvSpPr>
          <p:spPr bwMode="auto">
            <a:xfrm>
              <a:off x="4343400" y="5093208"/>
              <a:ext cx="457200" cy="447142"/>
            </a:xfrm>
            <a:prstGeom prst="ellipse">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Arial" pitchFamily="34" charset="0"/>
                <a:cs typeface="Arial" pitchFamily="34" charset="0"/>
              </a:endParaRPr>
            </a:p>
          </p:txBody>
        </p:sp>
      </p:grpSp>
      <p:pic>
        <p:nvPicPr>
          <p:cNvPr id="9" name="Picture 9" descr="patch1_circle_amb1"/>
          <p:cNvPicPr>
            <a:picLocks noChangeAspect="1" noChangeArrowheads="1"/>
          </p:cNvPicPr>
          <p:nvPr/>
        </p:nvPicPr>
        <p:blipFill>
          <a:blip r:embed="rId4" cstate="print"/>
          <a:srcRect/>
          <a:stretch>
            <a:fillRect/>
          </a:stretch>
        </p:blipFill>
        <p:spPr bwMode="auto">
          <a:xfrm>
            <a:off x="5943600" y="4663968"/>
            <a:ext cx="1313704" cy="1296488"/>
          </a:xfrm>
          <a:prstGeom prst="rect">
            <a:avLst/>
          </a:prstGeom>
          <a:noFill/>
          <a:ln w="9525">
            <a:noFill/>
            <a:miter lim="800000"/>
            <a:headEnd/>
            <a:tailEnd/>
          </a:ln>
        </p:spPr>
      </p:pic>
      <p:pic>
        <p:nvPicPr>
          <p:cNvPr id="10" name="Picture 10" descr="patch2_circle_amb1"/>
          <p:cNvPicPr>
            <a:picLocks noChangeAspect="1" noChangeArrowheads="1"/>
          </p:cNvPicPr>
          <p:nvPr/>
        </p:nvPicPr>
        <p:blipFill>
          <a:blip r:embed="rId5" cstate="print"/>
          <a:srcRect/>
          <a:stretch>
            <a:fillRect/>
          </a:stretch>
        </p:blipFill>
        <p:spPr bwMode="auto">
          <a:xfrm>
            <a:off x="7388366" y="4648200"/>
            <a:ext cx="1313704" cy="1296488"/>
          </a:xfrm>
          <a:prstGeom prst="rect">
            <a:avLst/>
          </a:prstGeom>
          <a:noFill/>
          <a:ln w="9525">
            <a:noFill/>
            <a:miter lim="800000"/>
            <a:headEnd/>
            <a:tailEnd/>
          </a:ln>
        </p:spPr>
      </p:pic>
      <p:sp>
        <p:nvSpPr>
          <p:cNvPr id="11" name="Text Box 15">
            <a:extLst>
              <a:ext uri="{FF2B5EF4-FFF2-40B4-BE49-F238E27FC236}">
                <a16:creationId xmlns:a16="http://schemas.microsoft.com/office/drawing/2014/main" id="{895BB3DB-C93D-CE45-B98F-0576043C04A1}"/>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3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dirty="0">
                <a:ea typeface="굴림" pitchFamily="34" charset="-127"/>
              </a:rPr>
              <a:t>Finding a reference orientation</a:t>
            </a:r>
            <a:endParaRPr lang="en-US" dirty="0"/>
          </a:p>
        </p:txBody>
      </p:sp>
      <p:sp>
        <p:nvSpPr>
          <p:cNvPr id="66563" name="Rectangle 3"/>
          <p:cNvSpPr>
            <a:spLocks noGrp="1" noChangeArrowheads="1"/>
          </p:cNvSpPr>
          <p:nvPr>
            <p:ph type="body" idx="1"/>
          </p:nvPr>
        </p:nvSpPr>
        <p:spPr>
          <a:xfrm>
            <a:off x="457200" y="914400"/>
            <a:ext cx="8229600" cy="5257800"/>
          </a:xfrm>
        </p:spPr>
        <p:txBody>
          <a:bodyPr/>
          <a:lstStyle/>
          <a:p>
            <a:pPr marL="590550" indent="-533400">
              <a:buFont typeface="Arial"/>
              <a:buChar char="•"/>
            </a:pPr>
            <a:r>
              <a:rPr lang="en-US" dirty="0"/>
              <a:t>Create histogram of local gradient directions in the patch</a:t>
            </a:r>
          </a:p>
          <a:p>
            <a:pPr marL="590550" indent="-533400">
              <a:buFont typeface="Arial"/>
              <a:buChar char="•"/>
            </a:pPr>
            <a:r>
              <a:rPr lang="en-US" dirty="0"/>
              <a:t>Assign reference orientation at peak of smoothed histogram</a:t>
            </a:r>
          </a:p>
        </p:txBody>
      </p:sp>
      <p:pic>
        <p:nvPicPr>
          <p:cNvPr id="66564" name="Picture 55" descr="descrip"/>
          <p:cNvPicPr>
            <a:picLocks noChangeAspect="1" noChangeArrowheads="1"/>
          </p:cNvPicPr>
          <p:nvPr/>
        </p:nvPicPr>
        <p:blipFill>
          <a:blip r:embed="rId3" cstate="print"/>
          <a:srcRect r="56557" b="8105"/>
          <a:stretch>
            <a:fillRect/>
          </a:stretch>
        </p:blipFill>
        <p:spPr bwMode="auto">
          <a:xfrm>
            <a:off x="1295400" y="3048000"/>
            <a:ext cx="2389188" cy="2405063"/>
          </a:xfrm>
          <a:prstGeom prst="rect">
            <a:avLst/>
          </a:prstGeom>
          <a:noFill/>
          <a:ln w="9525">
            <a:noFill/>
            <a:miter lim="800000"/>
            <a:headEnd/>
            <a:tailEnd/>
          </a:ln>
        </p:spPr>
      </p:pic>
      <p:sp>
        <p:nvSpPr>
          <p:cNvPr id="1347640" name="Line 56"/>
          <p:cNvSpPr>
            <a:spLocks noChangeShapeType="1"/>
          </p:cNvSpPr>
          <p:nvPr/>
        </p:nvSpPr>
        <p:spPr bwMode="auto">
          <a:xfrm flipV="1">
            <a:off x="2362200" y="3276600"/>
            <a:ext cx="1371600" cy="1041400"/>
          </a:xfrm>
          <a:prstGeom prst="line">
            <a:avLst/>
          </a:prstGeom>
          <a:noFill/>
          <a:ln w="63500">
            <a:solidFill>
              <a:schemeClr val="tx1"/>
            </a:solidFill>
            <a:round/>
            <a:headEnd/>
            <a:tailEnd type="stealth" w="lg" len="lg"/>
          </a:ln>
        </p:spPr>
        <p:txBody>
          <a:bodyPr/>
          <a:lstStyle/>
          <a:p>
            <a:endParaRPr lang="en-US"/>
          </a:p>
        </p:txBody>
      </p:sp>
      <p:grpSp>
        <p:nvGrpSpPr>
          <p:cNvPr id="2" name="Group 58"/>
          <p:cNvGrpSpPr>
            <a:grpSpLocks/>
          </p:cNvGrpSpPr>
          <p:nvPr/>
        </p:nvGrpSpPr>
        <p:grpSpPr bwMode="auto">
          <a:xfrm>
            <a:off x="3944938" y="3425825"/>
            <a:ext cx="3827462" cy="2212975"/>
            <a:chOff x="2725" y="2782"/>
            <a:chExt cx="2411" cy="1394"/>
          </a:xfrm>
        </p:grpSpPr>
        <p:grpSp>
          <p:nvGrpSpPr>
            <p:cNvPr id="66567" name="Group 10"/>
            <p:cNvGrpSpPr>
              <a:grpSpLocks/>
            </p:cNvGrpSpPr>
            <p:nvPr/>
          </p:nvGrpSpPr>
          <p:grpSpPr bwMode="auto">
            <a:xfrm>
              <a:off x="3455" y="2782"/>
              <a:ext cx="1681" cy="1394"/>
              <a:chOff x="4080" y="3573"/>
              <a:chExt cx="1066" cy="699"/>
            </a:xfrm>
          </p:grpSpPr>
          <p:sp>
            <p:nvSpPr>
              <p:cNvPr id="66569" name="Freeform 11"/>
              <p:cNvSpPr>
                <a:spLocks/>
              </p:cNvSpPr>
              <p:nvPr/>
            </p:nvSpPr>
            <p:spPr bwMode="auto">
              <a:xfrm>
                <a:off x="4129" y="3573"/>
                <a:ext cx="958" cy="11"/>
              </a:xfrm>
              <a:custGeom>
                <a:avLst/>
                <a:gdLst>
                  <a:gd name="T0" fmla="*/ 0 w 8621"/>
                  <a:gd name="T1" fmla="*/ 0 h 101"/>
                  <a:gd name="T2" fmla="*/ 0 w 8621"/>
                  <a:gd name="T3" fmla="*/ 0 h 101"/>
                  <a:gd name="T4" fmla="*/ 0 w 8621"/>
                  <a:gd name="T5" fmla="*/ 0 h 101"/>
                  <a:gd name="T6" fmla="*/ 0 w 8621"/>
                  <a:gd name="T7" fmla="*/ 0 h 101"/>
                  <a:gd name="T8" fmla="*/ 0 w 8621"/>
                  <a:gd name="T9" fmla="*/ 0 h 101"/>
                  <a:gd name="T10" fmla="*/ 0 w 8621"/>
                  <a:gd name="T11" fmla="*/ 0 h 101"/>
                  <a:gd name="T12" fmla="*/ 0 w 8621"/>
                  <a:gd name="T13" fmla="*/ 0 h 101"/>
                  <a:gd name="T14" fmla="*/ 0 w 8621"/>
                  <a:gd name="T15" fmla="*/ 0 h 101"/>
                  <a:gd name="T16" fmla="*/ 0 w 8621"/>
                  <a:gd name="T17" fmla="*/ 0 h 101"/>
                  <a:gd name="T18" fmla="*/ 0 w 8621"/>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1"/>
                  <a:gd name="T31" fmla="*/ 0 h 101"/>
                  <a:gd name="T32" fmla="*/ 8621 w 8621"/>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1" h="101">
                    <a:moveTo>
                      <a:pt x="8621" y="51"/>
                    </a:moveTo>
                    <a:lnTo>
                      <a:pt x="8576" y="0"/>
                    </a:lnTo>
                    <a:lnTo>
                      <a:pt x="0" y="0"/>
                    </a:lnTo>
                    <a:lnTo>
                      <a:pt x="0" y="101"/>
                    </a:lnTo>
                    <a:lnTo>
                      <a:pt x="8576" y="101"/>
                    </a:lnTo>
                    <a:lnTo>
                      <a:pt x="8530" y="51"/>
                    </a:lnTo>
                    <a:lnTo>
                      <a:pt x="8621" y="51"/>
                    </a:lnTo>
                    <a:lnTo>
                      <a:pt x="8621" y="0"/>
                    </a:lnTo>
                    <a:lnTo>
                      <a:pt x="8576" y="0"/>
                    </a:lnTo>
                    <a:lnTo>
                      <a:pt x="8621" y="51"/>
                    </a:lnTo>
                    <a:close/>
                  </a:path>
                </a:pathLst>
              </a:custGeom>
              <a:solidFill>
                <a:srgbClr val="1F1A17"/>
              </a:solidFill>
              <a:ln w="9525">
                <a:noFill/>
                <a:round/>
                <a:headEnd/>
                <a:tailEnd/>
              </a:ln>
            </p:spPr>
            <p:txBody>
              <a:bodyPr/>
              <a:lstStyle/>
              <a:p>
                <a:endParaRPr lang="en-US"/>
              </a:p>
            </p:txBody>
          </p:sp>
          <p:sp>
            <p:nvSpPr>
              <p:cNvPr id="66570" name="Freeform 12"/>
              <p:cNvSpPr>
                <a:spLocks/>
              </p:cNvSpPr>
              <p:nvPr/>
            </p:nvSpPr>
            <p:spPr bwMode="auto">
              <a:xfrm>
                <a:off x="5076" y="3579"/>
                <a:ext cx="11" cy="545"/>
              </a:xfrm>
              <a:custGeom>
                <a:avLst/>
                <a:gdLst>
                  <a:gd name="T0" fmla="*/ 0 w 91"/>
                  <a:gd name="T1" fmla="*/ 0 h 5457"/>
                  <a:gd name="T2" fmla="*/ 0 w 91"/>
                  <a:gd name="T3" fmla="*/ 0 h 5457"/>
                  <a:gd name="T4" fmla="*/ 0 w 91"/>
                  <a:gd name="T5" fmla="*/ 0 h 5457"/>
                  <a:gd name="T6" fmla="*/ 0 w 91"/>
                  <a:gd name="T7" fmla="*/ 0 h 5457"/>
                  <a:gd name="T8" fmla="*/ 0 w 91"/>
                  <a:gd name="T9" fmla="*/ 0 h 5457"/>
                  <a:gd name="T10" fmla="*/ 0 w 91"/>
                  <a:gd name="T11" fmla="*/ 0 h 5457"/>
                  <a:gd name="T12" fmla="*/ 0 w 91"/>
                  <a:gd name="T13" fmla="*/ 0 h 5457"/>
                  <a:gd name="T14" fmla="*/ 0 w 91"/>
                  <a:gd name="T15" fmla="*/ 0 h 5457"/>
                  <a:gd name="T16" fmla="*/ 0 w 91"/>
                  <a:gd name="T17" fmla="*/ 0 h 5457"/>
                  <a:gd name="T18" fmla="*/ 0 w 91"/>
                  <a:gd name="T19" fmla="*/ 0 h 54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7"/>
                  <a:gd name="T32" fmla="*/ 91 w 91"/>
                  <a:gd name="T33" fmla="*/ 5457 h 54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7">
                    <a:moveTo>
                      <a:pt x="46" y="5457"/>
                    </a:moveTo>
                    <a:lnTo>
                      <a:pt x="91" y="5407"/>
                    </a:lnTo>
                    <a:lnTo>
                      <a:pt x="91" y="0"/>
                    </a:lnTo>
                    <a:lnTo>
                      <a:pt x="0" y="0"/>
                    </a:lnTo>
                    <a:lnTo>
                      <a:pt x="0" y="5407"/>
                    </a:lnTo>
                    <a:lnTo>
                      <a:pt x="46" y="5357"/>
                    </a:lnTo>
                    <a:lnTo>
                      <a:pt x="46" y="5457"/>
                    </a:lnTo>
                    <a:lnTo>
                      <a:pt x="91" y="5457"/>
                    </a:lnTo>
                    <a:lnTo>
                      <a:pt x="91" y="5407"/>
                    </a:lnTo>
                    <a:lnTo>
                      <a:pt x="46" y="5457"/>
                    </a:lnTo>
                    <a:close/>
                  </a:path>
                </a:pathLst>
              </a:custGeom>
              <a:solidFill>
                <a:srgbClr val="1F1A17"/>
              </a:solidFill>
              <a:ln w="9525">
                <a:noFill/>
                <a:round/>
                <a:headEnd/>
                <a:tailEnd/>
              </a:ln>
            </p:spPr>
            <p:txBody>
              <a:bodyPr/>
              <a:lstStyle/>
              <a:p>
                <a:endParaRPr lang="en-US"/>
              </a:p>
            </p:txBody>
          </p:sp>
          <p:sp>
            <p:nvSpPr>
              <p:cNvPr id="66571" name="Freeform 13"/>
              <p:cNvSpPr>
                <a:spLocks/>
              </p:cNvSpPr>
              <p:nvPr/>
            </p:nvSpPr>
            <p:spPr bwMode="auto">
              <a:xfrm>
                <a:off x="4124" y="4114"/>
                <a:ext cx="958" cy="10"/>
              </a:xfrm>
              <a:custGeom>
                <a:avLst/>
                <a:gdLst>
                  <a:gd name="T0" fmla="*/ 0 w 8622"/>
                  <a:gd name="T1" fmla="*/ 0 h 100"/>
                  <a:gd name="T2" fmla="*/ 0 w 8622"/>
                  <a:gd name="T3" fmla="*/ 0 h 100"/>
                  <a:gd name="T4" fmla="*/ 0 w 8622"/>
                  <a:gd name="T5" fmla="*/ 0 h 100"/>
                  <a:gd name="T6" fmla="*/ 0 w 8622"/>
                  <a:gd name="T7" fmla="*/ 0 h 100"/>
                  <a:gd name="T8" fmla="*/ 0 w 8622"/>
                  <a:gd name="T9" fmla="*/ 0 h 100"/>
                  <a:gd name="T10" fmla="*/ 0 w 8622"/>
                  <a:gd name="T11" fmla="*/ 0 h 100"/>
                  <a:gd name="T12" fmla="*/ 0 w 8622"/>
                  <a:gd name="T13" fmla="*/ 0 h 100"/>
                  <a:gd name="T14" fmla="*/ 0 w 8622"/>
                  <a:gd name="T15" fmla="*/ 0 h 100"/>
                  <a:gd name="T16" fmla="*/ 0 w 8622"/>
                  <a:gd name="T17" fmla="*/ 0 h 100"/>
                  <a:gd name="T18" fmla="*/ 0 w 8622"/>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2"/>
                  <a:gd name="T31" fmla="*/ 0 h 100"/>
                  <a:gd name="T32" fmla="*/ 8622 w 8622"/>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2" h="100">
                    <a:moveTo>
                      <a:pt x="0" y="50"/>
                    </a:moveTo>
                    <a:lnTo>
                      <a:pt x="46" y="100"/>
                    </a:lnTo>
                    <a:lnTo>
                      <a:pt x="8622" y="100"/>
                    </a:lnTo>
                    <a:lnTo>
                      <a:pt x="8622"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endParaRPr lang="en-US"/>
              </a:p>
            </p:txBody>
          </p:sp>
          <p:sp>
            <p:nvSpPr>
              <p:cNvPr id="66572" name="Freeform 14"/>
              <p:cNvSpPr>
                <a:spLocks/>
              </p:cNvSpPr>
              <p:nvPr/>
            </p:nvSpPr>
            <p:spPr bwMode="auto">
              <a:xfrm>
                <a:off x="4124" y="3573"/>
                <a:ext cx="10" cy="546"/>
              </a:xfrm>
              <a:custGeom>
                <a:avLst/>
                <a:gdLst>
                  <a:gd name="T0" fmla="*/ 0 w 91"/>
                  <a:gd name="T1" fmla="*/ 0 h 5458"/>
                  <a:gd name="T2" fmla="*/ 0 w 91"/>
                  <a:gd name="T3" fmla="*/ 0 h 5458"/>
                  <a:gd name="T4" fmla="*/ 0 w 91"/>
                  <a:gd name="T5" fmla="*/ 0 h 5458"/>
                  <a:gd name="T6" fmla="*/ 0 w 91"/>
                  <a:gd name="T7" fmla="*/ 0 h 5458"/>
                  <a:gd name="T8" fmla="*/ 0 w 91"/>
                  <a:gd name="T9" fmla="*/ 0 h 5458"/>
                  <a:gd name="T10" fmla="*/ 0 w 91"/>
                  <a:gd name="T11" fmla="*/ 0 h 5458"/>
                  <a:gd name="T12" fmla="*/ 0 w 91"/>
                  <a:gd name="T13" fmla="*/ 0 h 5458"/>
                  <a:gd name="T14" fmla="*/ 0 w 91"/>
                  <a:gd name="T15" fmla="*/ 0 h 5458"/>
                  <a:gd name="T16" fmla="*/ 0 w 91"/>
                  <a:gd name="T17" fmla="*/ 0 h 5458"/>
                  <a:gd name="T18" fmla="*/ 0 w 91"/>
                  <a:gd name="T19" fmla="*/ 0 h 54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8"/>
                  <a:gd name="T32" fmla="*/ 91 w 91"/>
                  <a:gd name="T33" fmla="*/ 5458 h 54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8">
                    <a:moveTo>
                      <a:pt x="46" y="0"/>
                    </a:moveTo>
                    <a:lnTo>
                      <a:pt x="0" y="51"/>
                    </a:lnTo>
                    <a:lnTo>
                      <a:pt x="0" y="5458"/>
                    </a:lnTo>
                    <a:lnTo>
                      <a:pt x="91" y="5458"/>
                    </a:lnTo>
                    <a:lnTo>
                      <a:pt x="91"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endParaRPr lang="en-US"/>
              </a:p>
            </p:txBody>
          </p:sp>
          <p:sp>
            <p:nvSpPr>
              <p:cNvPr id="66573" name="Rectangle 15"/>
              <p:cNvSpPr>
                <a:spLocks noChangeArrowheads="1"/>
              </p:cNvSpPr>
              <p:nvPr/>
            </p:nvSpPr>
            <p:spPr bwMode="auto">
              <a:xfrm>
                <a:off x="4129" y="3984"/>
                <a:ext cx="136" cy="135"/>
              </a:xfrm>
              <a:prstGeom prst="rect">
                <a:avLst/>
              </a:prstGeom>
              <a:solidFill>
                <a:srgbClr val="DC2B19"/>
              </a:solidFill>
              <a:ln w="9525">
                <a:noFill/>
                <a:miter lim="800000"/>
                <a:headEnd/>
                <a:tailEnd/>
              </a:ln>
            </p:spPr>
            <p:txBody>
              <a:bodyPr/>
              <a:lstStyle/>
              <a:p>
                <a:endParaRPr lang="en-US"/>
              </a:p>
            </p:txBody>
          </p:sp>
          <p:sp>
            <p:nvSpPr>
              <p:cNvPr id="66574" name="Freeform 16"/>
              <p:cNvSpPr>
                <a:spLocks/>
              </p:cNvSpPr>
              <p:nvPr/>
            </p:nvSpPr>
            <p:spPr bwMode="auto">
              <a:xfrm>
                <a:off x="4129" y="3979"/>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endParaRPr lang="en-US"/>
              </a:p>
            </p:txBody>
          </p:sp>
          <p:sp>
            <p:nvSpPr>
              <p:cNvPr id="66575" name="Freeform 17"/>
              <p:cNvSpPr>
                <a:spLocks/>
              </p:cNvSpPr>
              <p:nvPr/>
            </p:nvSpPr>
            <p:spPr bwMode="auto">
              <a:xfrm>
                <a:off x="4260" y="3984"/>
                <a:ext cx="10" cy="140"/>
              </a:xfrm>
              <a:custGeom>
                <a:avLst/>
                <a:gdLst>
                  <a:gd name="T0" fmla="*/ 0 w 90"/>
                  <a:gd name="T1" fmla="*/ 0 h 1402"/>
                  <a:gd name="T2" fmla="*/ 0 w 90"/>
                  <a:gd name="T3" fmla="*/ 0 h 1402"/>
                  <a:gd name="T4" fmla="*/ 0 w 90"/>
                  <a:gd name="T5" fmla="*/ 0 h 1402"/>
                  <a:gd name="T6" fmla="*/ 0 w 90"/>
                  <a:gd name="T7" fmla="*/ 0 h 1402"/>
                  <a:gd name="T8" fmla="*/ 0 w 90"/>
                  <a:gd name="T9" fmla="*/ 0 h 1402"/>
                  <a:gd name="T10" fmla="*/ 0 w 90"/>
                  <a:gd name="T11" fmla="*/ 0 h 1402"/>
                  <a:gd name="T12" fmla="*/ 0 w 90"/>
                  <a:gd name="T13" fmla="*/ 0 h 1402"/>
                  <a:gd name="T14" fmla="*/ 0 w 90"/>
                  <a:gd name="T15" fmla="*/ 0 h 1402"/>
                  <a:gd name="T16" fmla="*/ 0 w 90"/>
                  <a:gd name="T17" fmla="*/ 0 h 1402"/>
                  <a:gd name="T18" fmla="*/ 0 w 90"/>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1402"/>
                    </a:moveTo>
                    <a:lnTo>
                      <a:pt x="90" y="1352"/>
                    </a:lnTo>
                    <a:lnTo>
                      <a:pt x="90" y="0"/>
                    </a:lnTo>
                    <a:lnTo>
                      <a:pt x="0" y="0"/>
                    </a:lnTo>
                    <a:lnTo>
                      <a:pt x="0" y="1352"/>
                    </a:lnTo>
                    <a:lnTo>
                      <a:pt x="45" y="1302"/>
                    </a:lnTo>
                    <a:lnTo>
                      <a:pt x="45" y="1402"/>
                    </a:lnTo>
                    <a:lnTo>
                      <a:pt x="90" y="1402"/>
                    </a:lnTo>
                    <a:lnTo>
                      <a:pt x="90" y="1352"/>
                    </a:lnTo>
                    <a:lnTo>
                      <a:pt x="45" y="1402"/>
                    </a:lnTo>
                    <a:close/>
                  </a:path>
                </a:pathLst>
              </a:custGeom>
              <a:solidFill>
                <a:srgbClr val="1F1A17"/>
              </a:solidFill>
              <a:ln w="9525">
                <a:noFill/>
                <a:round/>
                <a:headEnd/>
                <a:tailEnd/>
              </a:ln>
            </p:spPr>
            <p:txBody>
              <a:bodyPr/>
              <a:lstStyle/>
              <a:p>
                <a:endParaRPr lang="en-US"/>
              </a:p>
            </p:txBody>
          </p:sp>
          <p:sp>
            <p:nvSpPr>
              <p:cNvPr id="66576" name="Freeform 18"/>
              <p:cNvSpPr>
                <a:spLocks/>
              </p:cNvSpPr>
              <p:nvPr/>
            </p:nvSpPr>
            <p:spPr bwMode="auto">
              <a:xfrm>
                <a:off x="4124" y="411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endParaRPr lang="en-US"/>
              </a:p>
            </p:txBody>
          </p:sp>
          <p:sp>
            <p:nvSpPr>
              <p:cNvPr id="66577" name="Freeform 19"/>
              <p:cNvSpPr>
                <a:spLocks/>
              </p:cNvSpPr>
              <p:nvPr/>
            </p:nvSpPr>
            <p:spPr bwMode="auto">
              <a:xfrm>
                <a:off x="4124" y="3979"/>
                <a:ext cx="10" cy="140"/>
              </a:xfrm>
              <a:custGeom>
                <a:avLst/>
                <a:gdLst>
                  <a:gd name="T0" fmla="*/ 0 w 91"/>
                  <a:gd name="T1" fmla="*/ 0 h 1402"/>
                  <a:gd name="T2" fmla="*/ 0 w 91"/>
                  <a:gd name="T3" fmla="*/ 0 h 1402"/>
                  <a:gd name="T4" fmla="*/ 0 w 91"/>
                  <a:gd name="T5" fmla="*/ 0 h 1402"/>
                  <a:gd name="T6" fmla="*/ 0 w 91"/>
                  <a:gd name="T7" fmla="*/ 0 h 1402"/>
                  <a:gd name="T8" fmla="*/ 0 w 91"/>
                  <a:gd name="T9" fmla="*/ 0 h 1402"/>
                  <a:gd name="T10" fmla="*/ 0 w 91"/>
                  <a:gd name="T11" fmla="*/ 0 h 1402"/>
                  <a:gd name="T12" fmla="*/ 0 w 91"/>
                  <a:gd name="T13" fmla="*/ 0 h 1402"/>
                  <a:gd name="T14" fmla="*/ 0 w 91"/>
                  <a:gd name="T15" fmla="*/ 0 h 1402"/>
                  <a:gd name="T16" fmla="*/ 0 w 91"/>
                  <a:gd name="T17" fmla="*/ 0 h 1402"/>
                  <a:gd name="T18" fmla="*/ 0 w 91"/>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6" y="0"/>
                    </a:moveTo>
                    <a:lnTo>
                      <a:pt x="0" y="50"/>
                    </a:lnTo>
                    <a:lnTo>
                      <a:pt x="0" y="1402"/>
                    </a:lnTo>
                    <a:lnTo>
                      <a:pt x="91" y="140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endParaRPr lang="en-US"/>
              </a:p>
            </p:txBody>
          </p:sp>
          <p:sp>
            <p:nvSpPr>
              <p:cNvPr id="66578" name="Rectangle 20"/>
              <p:cNvSpPr>
                <a:spLocks noChangeArrowheads="1"/>
              </p:cNvSpPr>
              <p:nvPr/>
            </p:nvSpPr>
            <p:spPr bwMode="auto">
              <a:xfrm>
                <a:off x="4265" y="3714"/>
                <a:ext cx="136" cy="405"/>
              </a:xfrm>
              <a:prstGeom prst="rect">
                <a:avLst/>
              </a:prstGeom>
              <a:solidFill>
                <a:srgbClr val="DC2B19"/>
              </a:solidFill>
              <a:ln w="9525">
                <a:noFill/>
                <a:miter lim="800000"/>
                <a:headEnd/>
                <a:tailEnd/>
              </a:ln>
            </p:spPr>
            <p:txBody>
              <a:bodyPr/>
              <a:lstStyle/>
              <a:p>
                <a:endParaRPr lang="en-US"/>
              </a:p>
            </p:txBody>
          </p:sp>
          <p:sp>
            <p:nvSpPr>
              <p:cNvPr id="66579" name="Freeform 21"/>
              <p:cNvSpPr>
                <a:spLocks/>
              </p:cNvSpPr>
              <p:nvPr/>
            </p:nvSpPr>
            <p:spPr bwMode="auto">
              <a:xfrm>
                <a:off x="4265" y="3709"/>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79" y="50"/>
                    </a:lnTo>
                    <a:lnTo>
                      <a:pt x="1271" y="50"/>
                    </a:lnTo>
                    <a:lnTo>
                      <a:pt x="1271" y="0"/>
                    </a:lnTo>
                    <a:lnTo>
                      <a:pt x="1225" y="0"/>
                    </a:lnTo>
                    <a:lnTo>
                      <a:pt x="1271" y="50"/>
                    </a:lnTo>
                    <a:close/>
                  </a:path>
                </a:pathLst>
              </a:custGeom>
              <a:solidFill>
                <a:srgbClr val="1F1A17"/>
              </a:solidFill>
              <a:ln w="9525">
                <a:noFill/>
                <a:round/>
                <a:headEnd/>
                <a:tailEnd/>
              </a:ln>
            </p:spPr>
            <p:txBody>
              <a:bodyPr/>
              <a:lstStyle/>
              <a:p>
                <a:endParaRPr lang="en-US"/>
              </a:p>
            </p:txBody>
          </p:sp>
          <p:sp>
            <p:nvSpPr>
              <p:cNvPr id="66580" name="Freeform 22"/>
              <p:cNvSpPr>
                <a:spLocks/>
              </p:cNvSpPr>
              <p:nvPr/>
            </p:nvSpPr>
            <p:spPr bwMode="auto">
              <a:xfrm>
                <a:off x="4396" y="3714"/>
                <a:ext cx="10" cy="410"/>
              </a:xfrm>
              <a:custGeom>
                <a:avLst/>
                <a:gdLst>
                  <a:gd name="T0" fmla="*/ 0 w 92"/>
                  <a:gd name="T1" fmla="*/ 0 h 4106"/>
                  <a:gd name="T2" fmla="*/ 0 w 92"/>
                  <a:gd name="T3" fmla="*/ 0 h 4106"/>
                  <a:gd name="T4" fmla="*/ 0 w 92"/>
                  <a:gd name="T5" fmla="*/ 0 h 4106"/>
                  <a:gd name="T6" fmla="*/ 0 w 92"/>
                  <a:gd name="T7" fmla="*/ 0 h 4106"/>
                  <a:gd name="T8" fmla="*/ 0 w 92"/>
                  <a:gd name="T9" fmla="*/ 0 h 4106"/>
                  <a:gd name="T10" fmla="*/ 0 w 92"/>
                  <a:gd name="T11" fmla="*/ 0 h 4106"/>
                  <a:gd name="T12" fmla="*/ 0 w 92"/>
                  <a:gd name="T13" fmla="*/ 0 h 4106"/>
                  <a:gd name="T14" fmla="*/ 0 w 92"/>
                  <a:gd name="T15" fmla="*/ 0 h 4106"/>
                  <a:gd name="T16" fmla="*/ 0 w 92"/>
                  <a:gd name="T17" fmla="*/ 0 h 4106"/>
                  <a:gd name="T18" fmla="*/ 0 w 92"/>
                  <a:gd name="T19" fmla="*/ 0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4106"/>
                  <a:gd name="T32" fmla="*/ 92 w 92"/>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4106">
                    <a:moveTo>
                      <a:pt x="46" y="4106"/>
                    </a:moveTo>
                    <a:lnTo>
                      <a:pt x="92" y="4056"/>
                    </a:lnTo>
                    <a:lnTo>
                      <a:pt x="92" y="0"/>
                    </a:lnTo>
                    <a:lnTo>
                      <a:pt x="0" y="0"/>
                    </a:lnTo>
                    <a:lnTo>
                      <a:pt x="0" y="4056"/>
                    </a:lnTo>
                    <a:lnTo>
                      <a:pt x="46" y="4006"/>
                    </a:lnTo>
                    <a:lnTo>
                      <a:pt x="46" y="4106"/>
                    </a:lnTo>
                    <a:lnTo>
                      <a:pt x="92" y="4106"/>
                    </a:lnTo>
                    <a:lnTo>
                      <a:pt x="92" y="4056"/>
                    </a:lnTo>
                    <a:lnTo>
                      <a:pt x="46" y="4106"/>
                    </a:lnTo>
                    <a:close/>
                  </a:path>
                </a:pathLst>
              </a:custGeom>
              <a:solidFill>
                <a:srgbClr val="1F1A17"/>
              </a:solidFill>
              <a:ln w="9525">
                <a:noFill/>
                <a:round/>
                <a:headEnd/>
                <a:tailEnd/>
              </a:ln>
            </p:spPr>
            <p:txBody>
              <a:bodyPr/>
              <a:lstStyle/>
              <a:p>
                <a:endParaRPr lang="en-US"/>
              </a:p>
            </p:txBody>
          </p:sp>
          <p:sp>
            <p:nvSpPr>
              <p:cNvPr id="66581" name="Freeform 23"/>
              <p:cNvSpPr>
                <a:spLocks/>
              </p:cNvSpPr>
              <p:nvPr/>
            </p:nvSpPr>
            <p:spPr bwMode="auto">
              <a:xfrm>
                <a:off x="4260" y="411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endParaRPr lang="en-US"/>
              </a:p>
            </p:txBody>
          </p:sp>
          <p:sp>
            <p:nvSpPr>
              <p:cNvPr id="66582" name="Freeform 24"/>
              <p:cNvSpPr>
                <a:spLocks/>
              </p:cNvSpPr>
              <p:nvPr/>
            </p:nvSpPr>
            <p:spPr bwMode="auto">
              <a:xfrm>
                <a:off x="4260" y="3709"/>
                <a:ext cx="10" cy="410"/>
              </a:xfrm>
              <a:custGeom>
                <a:avLst/>
                <a:gdLst>
                  <a:gd name="T0" fmla="*/ 0 w 90"/>
                  <a:gd name="T1" fmla="*/ 0 h 4106"/>
                  <a:gd name="T2" fmla="*/ 0 w 90"/>
                  <a:gd name="T3" fmla="*/ 0 h 4106"/>
                  <a:gd name="T4" fmla="*/ 0 w 90"/>
                  <a:gd name="T5" fmla="*/ 0 h 4106"/>
                  <a:gd name="T6" fmla="*/ 0 w 90"/>
                  <a:gd name="T7" fmla="*/ 0 h 4106"/>
                  <a:gd name="T8" fmla="*/ 0 w 90"/>
                  <a:gd name="T9" fmla="*/ 0 h 4106"/>
                  <a:gd name="T10" fmla="*/ 0 w 90"/>
                  <a:gd name="T11" fmla="*/ 0 h 4106"/>
                  <a:gd name="T12" fmla="*/ 0 w 90"/>
                  <a:gd name="T13" fmla="*/ 0 h 4106"/>
                  <a:gd name="T14" fmla="*/ 0 w 90"/>
                  <a:gd name="T15" fmla="*/ 0 h 4106"/>
                  <a:gd name="T16" fmla="*/ 0 w 90"/>
                  <a:gd name="T17" fmla="*/ 0 h 4106"/>
                  <a:gd name="T18" fmla="*/ 0 w 90"/>
                  <a:gd name="T19" fmla="*/ 0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4106"/>
                  <a:gd name="T32" fmla="*/ 90 w 90"/>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4106">
                    <a:moveTo>
                      <a:pt x="45" y="0"/>
                    </a:moveTo>
                    <a:lnTo>
                      <a:pt x="0" y="50"/>
                    </a:lnTo>
                    <a:lnTo>
                      <a:pt x="0" y="4106"/>
                    </a:lnTo>
                    <a:lnTo>
                      <a:pt x="90" y="4106"/>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endParaRPr lang="en-US"/>
              </a:p>
            </p:txBody>
          </p:sp>
          <p:sp>
            <p:nvSpPr>
              <p:cNvPr id="66583" name="Rectangle 25"/>
              <p:cNvSpPr>
                <a:spLocks noChangeArrowheads="1"/>
              </p:cNvSpPr>
              <p:nvPr/>
            </p:nvSpPr>
            <p:spPr bwMode="auto">
              <a:xfrm>
                <a:off x="4401" y="3849"/>
                <a:ext cx="136" cy="270"/>
              </a:xfrm>
              <a:prstGeom prst="rect">
                <a:avLst/>
              </a:prstGeom>
              <a:solidFill>
                <a:srgbClr val="DC2B19"/>
              </a:solidFill>
              <a:ln w="9525">
                <a:noFill/>
                <a:miter lim="800000"/>
                <a:headEnd/>
                <a:tailEnd/>
              </a:ln>
            </p:spPr>
            <p:txBody>
              <a:bodyPr/>
              <a:lstStyle/>
              <a:p>
                <a:endParaRPr lang="en-US"/>
              </a:p>
            </p:txBody>
          </p:sp>
          <p:sp>
            <p:nvSpPr>
              <p:cNvPr id="66584" name="Freeform 26"/>
              <p:cNvSpPr>
                <a:spLocks/>
              </p:cNvSpPr>
              <p:nvPr/>
            </p:nvSpPr>
            <p:spPr bwMode="auto">
              <a:xfrm>
                <a:off x="4396" y="384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2" y="50"/>
                    </a:moveTo>
                    <a:lnTo>
                      <a:pt x="46" y="100"/>
                    </a:lnTo>
                    <a:lnTo>
                      <a:pt x="1271" y="100"/>
                    </a:lnTo>
                    <a:lnTo>
                      <a:pt x="1271" y="0"/>
                    </a:lnTo>
                    <a:lnTo>
                      <a:pt x="46" y="0"/>
                    </a:lnTo>
                    <a:lnTo>
                      <a:pt x="0" y="50"/>
                    </a:lnTo>
                    <a:lnTo>
                      <a:pt x="46" y="0"/>
                    </a:lnTo>
                    <a:lnTo>
                      <a:pt x="0" y="0"/>
                    </a:lnTo>
                    <a:lnTo>
                      <a:pt x="0" y="50"/>
                    </a:lnTo>
                    <a:lnTo>
                      <a:pt x="92" y="50"/>
                    </a:lnTo>
                    <a:close/>
                  </a:path>
                </a:pathLst>
              </a:custGeom>
              <a:solidFill>
                <a:srgbClr val="1F1A17"/>
              </a:solidFill>
              <a:ln w="9525">
                <a:noFill/>
                <a:round/>
                <a:headEnd/>
                <a:tailEnd/>
              </a:ln>
            </p:spPr>
            <p:txBody>
              <a:bodyPr/>
              <a:lstStyle/>
              <a:p>
                <a:endParaRPr lang="en-US"/>
              </a:p>
            </p:txBody>
          </p:sp>
          <p:sp>
            <p:nvSpPr>
              <p:cNvPr id="66585" name="Freeform 27"/>
              <p:cNvSpPr>
                <a:spLocks/>
              </p:cNvSpPr>
              <p:nvPr/>
            </p:nvSpPr>
            <p:spPr bwMode="auto">
              <a:xfrm>
                <a:off x="4396" y="3849"/>
                <a:ext cx="10" cy="275"/>
              </a:xfrm>
              <a:custGeom>
                <a:avLst/>
                <a:gdLst>
                  <a:gd name="T0" fmla="*/ 0 w 92"/>
                  <a:gd name="T1" fmla="*/ 0 h 2754"/>
                  <a:gd name="T2" fmla="*/ 0 w 92"/>
                  <a:gd name="T3" fmla="*/ 0 h 2754"/>
                  <a:gd name="T4" fmla="*/ 0 w 92"/>
                  <a:gd name="T5" fmla="*/ 0 h 2754"/>
                  <a:gd name="T6" fmla="*/ 0 w 92"/>
                  <a:gd name="T7" fmla="*/ 0 h 2754"/>
                  <a:gd name="T8" fmla="*/ 0 w 92"/>
                  <a:gd name="T9" fmla="*/ 0 h 2754"/>
                  <a:gd name="T10" fmla="*/ 0 w 92"/>
                  <a:gd name="T11" fmla="*/ 0 h 2754"/>
                  <a:gd name="T12" fmla="*/ 0 w 92"/>
                  <a:gd name="T13" fmla="*/ 0 h 2754"/>
                  <a:gd name="T14" fmla="*/ 0 w 92"/>
                  <a:gd name="T15" fmla="*/ 0 h 2754"/>
                  <a:gd name="T16" fmla="*/ 0 w 92"/>
                  <a:gd name="T17" fmla="*/ 0 h 2754"/>
                  <a:gd name="T18" fmla="*/ 0 w 92"/>
                  <a:gd name="T19" fmla="*/ 0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2754"/>
                  <a:gd name="T32" fmla="*/ 92 w 92"/>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2754">
                    <a:moveTo>
                      <a:pt x="46" y="2654"/>
                    </a:moveTo>
                    <a:lnTo>
                      <a:pt x="92" y="2704"/>
                    </a:lnTo>
                    <a:lnTo>
                      <a:pt x="92" y="0"/>
                    </a:lnTo>
                    <a:lnTo>
                      <a:pt x="0" y="0"/>
                    </a:lnTo>
                    <a:lnTo>
                      <a:pt x="0" y="2704"/>
                    </a:lnTo>
                    <a:lnTo>
                      <a:pt x="46" y="2754"/>
                    </a:lnTo>
                    <a:lnTo>
                      <a:pt x="0" y="2704"/>
                    </a:lnTo>
                    <a:lnTo>
                      <a:pt x="0" y="2754"/>
                    </a:lnTo>
                    <a:lnTo>
                      <a:pt x="46" y="2754"/>
                    </a:lnTo>
                    <a:lnTo>
                      <a:pt x="46" y="2654"/>
                    </a:lnTo>
                    <a:close/>
                  </a:path>
                </a:pathLst>
              </a:custGeom>
              <a:solidFill>
                <a:srgbClr val="1F1A17"/>
              </a:solidFill>
              <a:ln w="9525">
                <a:noFill/>
                <a:round/>
                <a:headEnd/>
                <a:tailEnd/>
              </a:ln>
            </p:spPr>
            <p:txBody>
              <a:bodyPr/>
              <a:lstStyle/>
              <a:p>
                <a:endParaRPr lang="en-US"/>
              </a:p>
            </p:txBody>
          </p:sp>
          <p:sp>
            <p:nvSpPr>
              <p:cNvPr id="66586" name="Freeform 28"/>
              <p:cNvSpPr>
                <a:spLocks/>
              </p:cNvSpPr>
              <p:nvPr/>
            </p:nvSpPr>
            <p:spPr bwMode="auto">
              <a:xfrm>
                <a:off x="4401" y="411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179" y="50"/>
                    </a:moveTo>
                    <a:lnTo>
                      <a:pt x="1225" y="0"/>
                    </a:lnTo>
                    <a:lnTo>
                      <a:pt x="0" y="0"/>
                    </a:lnTo>
                    <a:lnTo>
                      <a:pt x="0" y="100"/>
                    </a:lnTo>
                    <a:lnTo>
                      <a:pt x="1225" y="100"/>
                    </a:lnTo>
                    <a:lnTo>
                      <a:pt x="1270" y="50"/>
                    </a:lnTo>
                    <a:lnTo>
                      <a:pt x="1225" y="100"/>
                    </a:lnTo>
                    <a:lnTo>
                      <a:pt x="1270" y="100"/>
                    </a:lnTo>
                    <a:lnTo>
                      <a:pt x="1270" y="50"/>
                    </a:lnTo>
                    <a:lnTo>
                      <a:pt x="1179" y="50"/>
                    </a:lnTo>
                    <a:close/>
                  </a:path>
                </a:pathLst>
              </a:custGeom>
              <a:solidFill>
                <a:srgbClr val="1F1A17"/>
              </a:solidFill>
              <a:ln w="9525">
                <a:noFill/>
                <a:round/>
                <a:headEnd/>
                <a:tailEnd/>
              </a:ln>
            </p:spPr>
            <p:txBody>
              <a:bodyPr/>
              <a:lstStyle/>
              <a:p>
                <a:endParaRPr lang="en-US"/>
              </a:p>
            </p:txBody>
          </p:sp>
          <p:sp>
            <p:nvSpPr>
              <p:cNvPr id="66587" name="Freeform 29"/>
              <p:cNvSpPr>
                <a:spLocks/>
              </p:cNvSpPr>
              <p:nvPr/>
            </p:nvSpPr>
            <p:spPr bwMode="auto">
              <a:xfrm>
                <a:off x="4532" y="3844"/>
                <a:ext cx="10" cy="275"/>
              </a:xfrm>
              <a:custGeom>
                <a:avLst/>
                <a:gdLst>
                  <a:gd name="T0" fmla="*/ 0 w 91"/>
                  <a:gd name="T1" fmla="*/ 0 h 2754"/>
                  <a:gd name="T2" fmla="*/ 0 w 91"/>
                  <a:gd name="T3" fmla="*/ 0 h 2754"/>
                  <a:gd name="T4" fmla="*/ 0 w 91"/>
                  <a:gd name="T5" fmla="*/ 0 h 2754"/>
                  <a:gd name="T6" fmla="*/ 0 w 91"/>
                  <a:gd name="T7" fmla="*/ 0 h 2754"/>
                  <a:gd name="T8" fmla="*/ 0 w 91"/>
                  <a:gd name="T9" fmla="*/ 0 h 2754"/>
                  <a:gd name="T10" fmla="*/ 0 w 91"/>
                  <a:gd name="T11" fmla="*/ 0 h 2754"/>
                  <a:gd name="T12" fmla="*/ 0 w 91"/>
                  <a:gd name="T13" fmla="*/ 0 h 2754"/>
                  <a:gd name="T14" fmla="*/ 0 w 91"/>
                  <a:gd name="T15" fmla="*/ 0 h 2754"/>
                  <a:gd name="T16" fmla="*/ 0 w 91"/>
                  <a:gd name="T17" fmla="*/ 0 h 2754"/>
                  <a:gd name="T18" fmla="*/ 0 w 91"/>
                  <a:gd name="T19" fmla="*/ 0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754"/>
                  <a:gd name="T32" fmla="*/ 91 w 91"/>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754">
                    <a:moveTo>
                      <a:pt x="46" y="100"/>
                    </a:moveTo>
                    <a:lnTo>
                      <a:pt x="0" y="50"/>
                    </a:lnTo>
                    <a:lnTo>
                      <a:pt x="0" y="2754"/>
                    </a:lnTo>
                    <a:lnTo>
                      <a:pt x="91" y="2754"/>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endParaRPr lang="en-US"/>
              </a:p>
            </p:txBody>
          </p:sp>
          <p:sp>
            <p:nvSpPr>
              <p:cNvPr id="66588" name="Rectangle 30"/>
              <p:cNvSpPr>
                <a:spLocks noChangeArrowheads="1"/>
              </p:cNvSpPr>
              <p:nvPr/>
            </p:nvSpPr>
            <p:spPr bwMode="auto">
              <a:xfrm>
                <a:off x="4537" y="4029"/>
                <a:ext cx="136" cy="90"/>
              </a:xfrm>
              <a:prstGeom prst="rect">
                <a:avLst/>
              </a:prstGeom>
              <a:solidFill>
                <a:srgbClr val="DC2B19"/>
              </a:solidFill>
              <a:ln w="9525">
                <a:noFill/>
                <a:miter lim="800000"/>
                <a:headEnd/>
                <a:tailEnd/>
              </a:ln>
            </p:spPr>
            <p:txBody>
              <a:bodyPr/>
              <a:lstStyle/>
              <a:p>
                <a:endParaRPr lang="en-US"/>
              </a:p>
            </p:txBody>
          </p:sp>
          <p:sp>
            <p:nvSpPr>
              <p:cNvPr id="66589" name="Freeform 31"/>
              <p:cNvSpPr>
                <a:spLocks/>
              </p:cNvSpPr>
              <p:nvPr/>
            </p:nvSpPr>
            <p:spPr bwMode="auto">
              <a:xfrm>
                <a:off x="4537" y="402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endParaRPr lang="en-US"/>
              </a:p>
            </p:txBody>
          </p:sp>
          <p:sp>
            <p:nvSpPr>
              <p:cNvPr id="66590" name="Freeform 32"/>
              <p:cNvSpPr>
                <a:spLocks/>
              </p:cNvSpPr>
              <p:nvPr/>
            </p:nvSpPr>
            <p:spPr bwMode="auto">
              <a:xfrm>
                <a:off x="4668" y="4029"/>
                <a:ext cx="10" cy="95"/>
              </a:xfrm>
              <a:custGeom>
                <a:avLst/>
                <a:gdLst>
                  <a:gd name="T0" fmla="*/ 0 w 90"/>
                  <a:gd name="T1" fmla="*/ 0 h 952"/>
                  <a:gd name="T2" fmla="*/ 0 w 90"/>
                  <a:gd name="T3" fmla="*/ 0 h 952"/>
                  <a:gd name="T4" fmla="*/ 0 w 90"/>
                  <a:gd name="T5" fmla="*/ 0 h 952"/>
                  <a:gd name="T6" fmla="*/ 0 w 90"/>
                  <a:gd name="T7" fmla="*/ 0 h 952"/>
                  <a:gd name="T8" fmla="*/ 0 w 90"/>
                  <a:gd name="T9" fmla="*/ 0 h 952"/>
                  <a:gd name="T10" fmla="*/ 0 w 90"/>
                  <a:gd name="T11" fmla="*/ 0 h 952"/>
                  <a:gd name="T12" fmla="*/ 0 w 90"/>
                  <a:gd name="T13" fmla="*/ 0 h 952"/>
                  <a:gd name="T14" fmla="*/ 0 w 90"/>
                  <a:gd name="T15" fmla="*/ 0 h 952"/>
                  <a:gd name="T16" fmla="*/ 0 w 90"/>
                  <a:gd name="T17" fmla="*/ 0 h 952"/>
                  <a:gd name="T18" fmla="*/ 0 w 90"/>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952"/>
                  <a:gd name="T32" fmla="*/ 90 w 90"/>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952">
                    <a:moveTo>
                      <a:pt x="45" y="952"/>
                    </a:moveTo>
                    <a:lnTo>
                      <a:pt x="90" y="902"/>
                    </a:lnTo>
                    <a:lnTo>
                      <a:pt x="90" y="0"/>
                    </a:lnTo>
                    <a:lnTo>
                      <a:pt x="0" y="0"/>
                    </a:lnTo>
                    <a:lnTo>
                      <a:pt x="0" y="902"/>
                    </a:lnTo>
                    <a:lnTo>
                      <a:pt x="45" y="852"/>
                    </a:lnTo>
                    <a:lnTo>
                      <a:pt x="45" y="952"/>
                    </a:lnTo>
                    <a:lnTo>
                      <a:pt x="90" y="952"/>
                    </a:lnTo>
                    <a:lnTo>
                      <a:pt x="90" y="902"/>
                    </a:lnTo>
                    <a:lnTo>
                      <a:pt x="45" y="952"/>
                    </a:lnTo>
                    <a:close/>
                  </a:path>
                </a:pathLst>
              </a:custGeom>
              <a:solidFill>
                <a:srgbClr val="1F1A17"/>
              </a:solidFill>
              <a:ln w="9525">
                <a:noFill/>
                <a:round/>
                <a:headEnd/>
                <a:tailEnd/>
              </a:ln>
            </p:spPr>
            <p:txBody>
              <a:bodyPr/>
              <a:lstStyle/>
              <a:p>
                <a:endParaRPr lang="en-US"/>
              </a:p>
            </p:txBody>
          </p:sp>
          <p:sp>
            <p:nvSpPr>
              <p:cNvPr id="66591" name="Freeform 33"/>
              <p:cNvSpPr>
                <a:spLocks/>
              </p:cNvSpPr>
              <p:nvPr/>
            </p:nvSpPr>
            <p:spPr bwMode="auto">
              <a:xfrm>
                <a:off x="4532" y="411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endParaRPr lang="en-US"/>
              </a:p>
            </p:txBody>
          </p:sp>
          <p:sp>
            <p:nvSpPr>
              <p:cNvPr id="66592" name="Freeform 34"/>
              <p:cNvSpPr>
                <a:spLocks/>
              </p:cNvSpPr>
              <p:nvPr/>
            </p:nvSpPr>
            <p:spPr bwMode="auto">
              <a:xfrm>
                <a:off x="4532" y="4024"/>
                <a:ext cx="10" cy="95"/>
              </a:xfrm>
              <a:custGeom>
                <a:avLst/>
                <a:gdLst>
                  <a:gd name="T0" fmla="*/ 0 w 91"/>
                  <a:gd name="T1" fmla="*/ 0 h 952"/>
                  <a:gd name="T2" fmla="*/ 0 w 91"/>
                  <a:gd name="T3" fmla="*/ 0 h 952"/>
                  <a:gd name="T4" fmla="*/ 0 w 91"/>
                  <a:gd name="T5" fmla="*/ 0 h 952"/>
                  <a:gd name="T6" fmla="*/ 0 w 91"/>
                  <a:gd name="T7" fmla="*/ 0 h 952"/>
                  <a:gd name="T8" fmla="*/ 0 w 91"/>
                  <a:gd name="T9" fmla="*/ 0 h 952"/>
                  <a:gd name="T10" fmla="*/ 0 w 91"/>
                  <a:gd name="T11" fmla="*/ 0 h 952"/>
                  <a:gd name="T12" fmla="*/ 0 w 91"/>
                  <a:gd name="T13" fmla="*/ 0 h 952"/>
                  <a:gd name="T14" fmla="*/ 0 w 91"/>
                  <a:gd name="T15" fmla="*/ 0 h 952"/>
                  <a:gd name="T16" fmla="*/ 0 w 91"/>
                  <a:gd name="T17" fmla="*/ 0 h 952"/>
                  <a:gd name="T18" fmla="*/ 0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endParaRPr lang="en-US"/>
              </a:p>
            </p:txBody>
          </p:sp>
          <p:sp>
            <p:nvSpPr>
              <p:cNvPr id="66593" name="Rectangle 35"/>
              <p:cNvSpPr>
                <a:spLocks noChangeArrowheads="1"/>
              </p:cNvSpPr>
              <p:nvPr/>
            </p:nvSpPr>
            <p:spPr bwMode="auto">
              <a:xfrm>
                <a:off x="4673" y="3984"/>
                <a:ext cx="136" cy="135"/>
              </a:xfrm>
              <a:prstGeom prst="rect">
                <a:avLst/>
              </a:prstGeom>
              <a:solidFill>
                <a:srgbClr val="DC2B19"/>
              </a:solidFill>
              <a:ln w="9525">
                <a:noFill/>
                <a:miter lim="800000"/>
                <a:headEnd/>
                <a:tailEnd/>
              </a:ln>
            </p:spPr>
            <p:txBody>
              <a:bodyPr/>
              <a:lstStyle/>
              <a:p>
                <a:endParaRPr lang="en-US"/>
              </a:p>
            </p:txBody>
          </p:sp>
          <p:sp>
            <p:nvSpPr>
              <p:cNvPr id="66594" name="Freeform 36"/>
              <p:cNvSpPr>
                <a:spLocks/>
              </p:cNvSpPr>
              <p:nvPr/>
            </p:nvSpPr>
            <p:spPr bwMode="auto">
              <a:xfrm>
                <a:off x="4673" y="3979"/>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80" y="50"/>
                    </a:lnTo>
                    <a:lnTo>
                      <a:pt x="1271" y="50"/>
                    </a:lnTo>
                    <a:lnTo>
                      <a:pt x="1271" y="0"/>
                    </a:lnTo>
                    <a:lnTo>
                      <a:pt x="1225" y="0"/>
                    </a:lnTo>
                    <a:lnTo>
                      <a:pt x="1271" y="50"/>
                    </a:lnTo>
                    <a:close/>
                  </a:path>
                </a:pathLst>
              </a:custGeom>
              <a:solidFill>
                <a:srgbClr val="1F1A17"/>
              </a:solidFill>
              <a:ln w="9525">
                <a:noFill/>
                <a:round/>
                <a:headEnd/>
                <a:tailEnd/>
              </a:ln>
            </p:spPr>
            <p:txBody>
              <a:bodyPr/>
              <a:lstStyle/>
              <a:p>
                <a:endParaRPr lang="en-US"/>
              </a:p>
            </p:txBody>
          </p:sp>
          <p:sp>
            <p:nvSpPr>
              <p:cNvPr id="66595" name="Freeform 37"/>
              <p:cNvSpPr>
                <a:spLocks/>
              </p:cNvSpPr>
              <p:nvPr/>
            </p:nvSpPr>
            <p:spPr bwMode="auto">
              <a:xfrm>
                <a:off x="4804" y="3984"/>
                <a:ext cx="10" cy="140"/>
              </a:xfrm>
              <a:custGeom>
                <a:avLst/>
                <a:gdLst>
                  <a:gd name="T0" fmla="*/ 0 w 91"/>
                  <a:gd name="T1" fmla="*/ 0 h 1402"/>
                  <a:gd name="T2" fmla="*/ 0 w 91"/>
                  <a:gd name="T3" fmla="*/ 0 h 1402"/>
                  <a:gd name="T4" fmla="*/ 0 w 91"/>
                  <a:gd name="T5" fmla="*/ 0 h 1402"/>
                  <a:gd name="T6" fmla="*/ 0 w 91"/>
                  <a:gd name="T7" fmla="*/ 0 h 1402"/>
                  <a:gd name="T8" fmla="*/ 0 w 91"/>
                  <a:gd name="T9" fmla="*/ 0 h 1402"/>
                  <a:gd name="T10" fmla="*/ 0 w 91"/>
                  <a:gd name="T11" fmla="*/ 0 h 1402"/>
                  <a:gd name="T12" fmla="*/ 0 w 91"/>
                  <a:gd name="T13" fmla="*/ 0 h 1402"/>
                  <a:gd name="T14" fmla="*/ 0 w 91"/>
                  <a:gd name="T15" fmla="*/ 0 h 1402"/>
                  <a:gd name="T16" fmla="*/ 0 w 91"/>
                  <a:gd name="T17" fmla="*/ 0 h 1402"/>
                  <a:gd name="T18" fmla="*/ 0 w 91"/>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5" y="1402"/>
                    </a:moveTo>
                    <a:lnTo>
                      <a:pt x="91" y="1352"/>
                    </a:lnTo>
                    <a:lnTo>
                      <a:pt x="91" y="0"/>
                    </a:lnTo>
                    <a:lnTo>
                      <a:pt x="0" y="0"/>
                    </a:lnTo>
                    <a:lnTo>
                      <a:pt x="0" y="1352"/>
                    </a:lnTo>
                    <a:lnTo>
                      <a:pt x="45" y="1302"/>
                    </a:lnTo>
                    <a:lnTo>
                      <a:pt x="45" y="1402"/>
                    </a:lnTo>
                    <a:lnTo>
                      <a:pt x="91" y="1402"/>
                    </a:lnTo>
                    <a:lnTo>
                      <a:pt x="91" y="1352"/>
                    </a:lnTo>
                    <a:lnTo>
                      <a:pt x="45" y="1402"/>
                    </a:lnTo>
                    <a:close/>
                  </a:path>
                </a:pathLst>
              </a:custGeom>
              <a:solidFill>
                <a:srgbClr val="1F1A17"/>
              </a:solidFill>
              <a:ln w="9525">
                <a:noFill/>
                <a:round/>
                <a:headEnd/>
                <a:tailEnd/>
              </a:ln>
            </p:spPr>
            <p:txBody>
              <a:bodyPr/>
              <a:lstStyle/>
              <a:p>
                <a:endParaRPr lang="en-US"/>
              </a:p>
            </p:txBody>
          </p:sp>
          <p:sp>
            <p:nvSpPr>
              <p:cNvPr id="66596" name="Freeform 38"/>
              <p:cNvSpPr>
                <a:spLocks/>
              </p:cNvSpPr>
              <p:nvPr/>
            </p:nvSpPr>
            <p:spPr bwMode="auto">
              <a:xfrm>
                <a:off x="4668" y="411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endParaRPr lang="en-US"/>
              </a:p>
            </p:txBody>
          </p:sp>
          <p:sp>
            <p:nvSpPr>
              <p:cNvPr id="66597" name="Freeform 39"/>
              <p:cNvSpPr>
                <a:spLocks/>
              </p:cNvSpPr>
              <p:nvPr/>
            </p:nvSpPr>
            <p:spPr bwMode="auto">
              <a:xfrm>
                <a:off x="4668" y="3979"/>
                <a:ext cx="10" cy="140"/>
              </a:xfrm>
              <a:custGeom>
                <a:avLst/>
                <a:gdLst>
                  <a:gd name="T0" fmla="*/ 0 w 90"/>
                  <a:gd name="T1" fmla="*/ 0 h 1402"/>
                  <a:gd name="T2" fmla="*/ 0 w 90"/>
                  <a:gd name="T3" fmla="*/ 0 h 1402"/>
                  <a:gd name="T4" fmla="*/ 0 w 90"/>
                  <a:gd name="T5" fmla="*/ 0 h 1402"/>
                  <a:gd name="T6" fmla="*/ 0 w 90"/>
                  <a:gd name="T7" fmla="*/ 0 h 1402"/>
                  <a:gd name="T8" fmla="*/ 0 w 90"/>
                  <a:gd name="T9" fmla="*/ 0 h 1402"/>
                  <a:gd name="T10" fmla="*/ 0 w 90"/>
                  <a:gd name="T11" fmla="*/ 0 h 1402"/>
                  <a:gd name="T12" fmla="*/ 0 w 90"/>
                  <a:gd name="T13" fmla="*/ 0 h 1402"/>
                  <a:gd name="T14" fmla="*/ 0 w 90"/>
                  <a:gd name="T15" fmla="*/ 0 h 1402"/>
                  <a:gd name="T16" fmla="*/ 0 w 90"/>
                  <a:gd name="T17" fmla="*/ 0 h 1402"/>
                  <a:gd name="T18" fmla="*/ 0 w 90"/>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0"/>
                    </a:moveTo>
                    <a:lnTo>
                      <a:pt x="0" y="50"/>
                    </a:lnTo>
                    <a:lnTo>
                      <a:pt x="0" y="1402"/>
                    </a:lnTo>
                    <a:lnTo>
                      <a:pt x="90" y="1402"/>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endParaRPr lang="en-US"/>
              </a:p>
            </p:txBody>
          </p:sp>
          <p:sp>
            <p:nvSpPr>
              <p:cNvPr id="66598" name="Rectangle 40"/>
              <p:cNvSpPr>
                <a:spLocks noChangeArrowheads="1"/>
              </p:cNvSpPr>
              <p:nvPr/>
            </p:nvSpPr>
            <p:spPr bwMode="auto">
              <a:xfrm>
                <a:off x="4809" y="4074"/>
                <a:ext cx="136" cy="45"/>
              </a:xfrm>
              <a:prstGeom prst="rect">
                <a:avLst/>
              </a:prstGeom>
              <a:solidFill>
                <a:srgbClr val="DC2B19"/>
              </a:solidFill>
              <a:ln w="9525">
                <a:noFill/>
                <a:miter lim="800000"/>
                <a:headEnd/>
                <a:tailEnd/>
              </a:ln>
            </p:spPr>
            <p:txBody>
              <a:bodyPr/>
              <a:lstStyle/>
              <a:p>
                <a:endParaRPr lang="en-US"/>
              </a:p>
            </p:txBody>
          </p:sp>
          <p:sp>
            <p:nvSpPr>
              <p:cNvPr id="66599" name="Freeform 41"/>
              <p:cNvSpPr>
                <a:spLocks/>
              </p:cNvSpPr>
              <p:nvPr/>
            </p:nvSpPr>
            <p:spPr bwMode="auto">
              <a:xfrm>
                <a:off x="4804" y="4069"/>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1" y="50"/>
                    </a:moveTo>
                    <a:lnTo>
                      <a:pt x="45" y="100"/>
                    </a:lnTo>
                    <a:lnTo>
                      <a:pt x="1271" y="100"/>
                    </a:lnTo>
                    <a:lnTo>
                      <a:pt x="1271" y="0"/>
                    </a:lnTo>
                    <a:lnTo>
                      <a:pt x="45" y="0"/>
                    </a:lnTo>
                    <a:lnTo>
                      <a:pt x="0" y="50"/>
                    </a:lnTo>
                    <a:lnTo>
                      <a:pt x="45" y="0"/>
                    </a:lnTo>
                    <a:lnTo>
                      <a:pt x="0" y="0"/>
                    </a:lnTo>
                    <a:lnTo>
                      <a:pt x="0" y="50"/>
                    </a:lnTo>
                    <a:lnTo>
                      <a:pt x="91" y="50"/>
                    </a:lnTo>
                    <a:close/>
                  </a:path>
                </a:pathLst>
              </a:custGeom>
              <a:solidFill>
                <a:srgbClr val="1F1A17"/>
              </a:solidFill>
              <a:ln w="9525">
                <a:noFill/>
                <a:round/>
                <a:headEnd/>
                <a:tailEnd/>
              </a:ln>
            </p:spPr>
            <p:txBody>
              <a:bodyPr/>
              <a:lstStyle/>
              <a:p>
                <a:endParaRPr lang="en-US"/>
              </a:p>
            </p:txBody>
          </p:sp>
          <p:sp>
            <p:nvSpPr>
              <p:cNvPr id="66600" name="Freeform 42"/>
              <p:cNvSpPr>
                <a:spLocks/>
              </p:cNvSpPr>
              <p:nvPr/>
            </p:nvSpPr>
            <p:spPr bwMode="auto">
              <a:xfrm>
                <a:off x="4804" y="4074"/>
                <a:ext cx="10" cy="50"/>
              </a:xfrm>
              <a:custGeom>
                <a:avLst/>
                <a:gdLst>
                  <a:gd name="T0" fmla="*/ 0 w 91"/>
                  <a:gd name="T1" fmla="*/ 0 h 501"/>
                  <a:gd name="T2" fmla="*/ 0 w 91"/>
                  <a:gd name="T3" fmla="*/ 0 h 501"/>
                  <a:gd name="T4" fmla="*/ 0 w 91"/>
                  <a:gd name="T5" fmla="*/ 0 h 501"/>
                  <a:gd name="T6" fmla="*/ 0 w 91"/>
                  <a:gd name="T7" fmla="*/ 0 h 501"/>
                  <a:gd name="T8" fmla="*/ 0 w 91"/>
                  <a:gd name="T9" fmla="*/ 0 h 501"/>
                  <a:gd name="T10" fmla="*/ 0 w 91"/>
                  <a:gd name="T11" fmla="*/ 0 h 501"/>
                  <a:gd name="T12" fmla="*/ 0 w 91"/>
                  <a:gd name="T13" fmla="*/ 0 h 501"/>
                  <a:gd name="T14" fmla="*/ 0 w 91"/>
                  <a:gd name="T15" fmla="*/ 0 h 501"/>
                  <a:gd name="T16" fmla="*/ 0 w 91"/>
                  <a:gd name="T17" fmla="*/ 0 h 501"/>
                  <a:gd name="T18" fmla="*/ 0 w 91"/>
                  <a:gd name="T19" fmla="*/ 0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5" y="401"/>
                    </a:moveTo>
                    <a:lnTo>
                      <a:pt x="91" y="451"/>
                    </a:lnTo>
                    <a:lnTo>
                      <a:pt x="91" y="0"/>
                    </a:lnTo>
                    <a:lnTo>
                      <a:pt x="0" y="0"/>
                    </a:lnTo>
                    <a:lnTo>
                      <a:pt x="0" y="451"/>
                    </a:lnTo>
                    <a:lnTo>
                      <a:pt x="45" y="501"/>
                    </a:lnTo>
                    <a:lnTo>
                      <a:pt x="0" y="451"/>
                    </a:lnTo>
                    <a:lnTo>
                      <a:pt x="0" y="501"/>
                    </a:lnTo>
                    <a:lnTo>
                      <a:pt x="45" y="501"/>
                    </a:lnTo>
                    <a:lnTo>
                      <a:pt x="45" y="401"/>
                    </a:lnTo>
                    <a:close/>
                  </a:path>
                </a:pathLst>
              </a:custGeom>
              <a:solidFill>
                <a:srgbClr val="1F1A17"/>
              </a:solidFill>
              <a:ln w="9525">
                <a:noFill/>
                <a:round/>
                <a:headEnd/>
                <a:tailEnd/>
              </a:ln>
            </p:spPr>
            <p:txBody>
              <a:bodyPr/>
              <a:lstStyle/>
              <a:p>
                <a:endParaRPr lang="en-US"/>
              </a:p>
            </p:txBody>
          </p:sp>
          <p:sp>
            <p:nvSpPr>
              <p:cNvPr id="66601" name="Freeform 43"/>
              <p:cNvSpPr>
                <a:spLocks/>
              </p:cNvSpPr>
              <p:nvPr/>
            </p:nvSpPr>
            <p:spPr bwMode="auto">
              <a:xfrm>
                <a:off x="4809" y="411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180" y="50"/>
                    </a:moveTo>
                    <a:lnTo>
                      <a:pt x="1226" y="0"/>
                    </a:lnTo>
                    <a:lnTo>
                      <a:pt x="0" y="0"/>
                    </a:lnTo>
                    <a:lnTo>
                      <a:pt x="0" y="100"/>
                    </a:lnTo>
                    <a:lnTo>
                      <a:pt x="1226" y="100"/>
                    </a:lnTo>
                    <a:lnTo>
                      <a:pt x="1271" y="50"/>
                    </a:lnTo>
                    <a:lnTo>
                      <a:pt x="1226" y="100"/>
                    </a:lnTo>
                    <a:lnTo>
                      <a:pt x="1271" y="100"/>
                    </a:lnTo>
                    <a:lnTo>
                      <a:pt x="1271" y="50"/>
                    </a:lnTo>
                    <a:lnTo>
                      <a:pt x="1180" y="50"/>
                    </a:lnTo>
                    <a:close/>
                  </a:path>
                </a:pathLst>
              </a:custGeom>
              <a:solidFill>
                <a:srgbClr val="1F1A17"/>
              </a:solidFill>
              <a:ln w="9525">
                <a:noFill/>
                <a:round/>
                <a:headEnd/>
                <a:tailEnd/>
              </a:ln>
            </p:spPr>
            <p:txBody>
              <a:bodyPr/>
              <a:lstStyle/>
              <a:p>
                <a:endParaRPr lang="en-US"/>
              </a:p>
            </p:txBody>
          </p:sp>
          <p:sp>
            <p:nvSpPr>
              <p:cNvPr id="66602" name="Freeform 44"/>
              <p:cNvSpPr>
                <a:spLocks/>
              </p:cNvSpPr>
              <p:nvPr/>
            </p:nvSpPr>
            <p:spPr bwMode="auto">
              <a:xfrm>
                <a:off x="4940" y="4069"/>
                <a:ext cx="10" cy="50"/>
              </a:xfrm>
              <a:custGeom>
                <a:avLst/>
                <a:gdLst>
                  <a:gd name="T0" fmla="*/ 0 w 91"/>
                  <a:gd name="T1" fmla="*/ 0 h 501"/>
                  <a:gd name="T2" fmla="*/ 0 w 91"/>
                  <a:gd name="T3" fmla="*/ 0 h 501"/>
                  <a:gd name="T4" fmla="*/ 0 w 91"/>
                  <a:gd name="T5" fmla="*/ 0 h 501"/>
                  <a:gd name="T6" fmla="*/ 0 w 91"/>
                  <a:gd name="T7" fmla="*/ 0 h 501"/>
                  <a:gd name="T8" fmla="*/ 0 w 91"/>
                  <a:gd name="T9" fmla="*/ 0 h 501"/>
                  <a:gd name="T10" fmla="*/ 0 w 91"/>
                  <a:gd name="T11" fmla="*/ 0 h 501"/>
                  <a:gd name="T12" fmla="*/ 0 w 91"/>
                  <a:gd name="T13" fmla="*/ 0 h 501"/>
                  <a:gd name="T14" fmla="*/ 0 w 91"/>
                  <a:gd name="T15" fmla="*/ 0 h 501"/>
                  <a:gd name="T16" fmla="*/ 0 w 91"/>
                  <a:gd name="T17" fmla="*/ 0 h 501"/>
                  <a:gd name="T18" fmla="*/ 0 w 91"/>
                  <a:gd name="T19" fmla="*/ 0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6" y="100"/>
                    </a:moveTo>
                    <a:lnTo>
                      <a:pt x="0" y="50"/>
                    </a:lnTo>
                    <a:lnTo>
                      <a:pt x="0" y="501"/>
                    </a:lnTo>
                    <a:lnTo>
                      <a:pt x="91" y="501"/>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endParaRPr lang="en-US"/>
              </a:p>
            </p:txBody>
          </p:sp>
          <p:sp>
            <p:nvSpPr>
              <p:cNvPr id="66603" name="Rectangle 45"/>
              <p:cNvSpPr>
                <a:spLocks noChangeArrowheads="1"/>
              </p:cNvSpPr>
              <p:nvPr/>
            </p:nvSpPr>
            <p:spPr bwMode="auto">
              <a:xfrm>
                <a:off x="4945" y="4029"/>
                <a:ext cx="137" cy="90"/>
              </a:xfrm>
              <a:prstGeom prst="rect">
                <a:avLst/>
              </a:prstGeom>
              <a:solidFill>
                <a:srgbClr val="DC2B19"/>
              </a:solidFill>
              <a:ln w="9525">
                <a:noFill/>
                <a:miter lim="800000"/>
                <a:headEnd/>
                <a:tailEnd/>
              </a:ln>
            </p:spPr>
            <p:txBody>
              <a:bodyPr/>
              <a:lstStyle/>
              <a:p>
                <a:endParaRPr lang="en-US"/>
              </a:p>
            </p:txBody>
          </p:sp>
          <p:sp>
            <p:nvSpPr>
              <p:cNvPr id="66604" name="Freeform 46"/>
              <p:cNvSpPr>
                <a:spLocks/>
              </p:cNvSpPr>
              <p:nvPr/>
            </p:nvSpPr>
            <p:spPr bwMode="auto">
              <a:xfrm>
                <a:off x="4945" y="4024"/>
                <a:ext cx="142"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79" y="50"/>
                    </a:lnTo>
                    <a:lnTo>
                      <a:pt x="1270" y="50"/>
                    </a:lnTo>
                    <a:lnTo>
                      <a:pt x="1270" y="0"/>
                    </a:lnTo>
                    <a:lnTo>
                      <a:pt x="1225" y="0"/>
                    </a:lnTo>
                    <a:lnTo>
                      <a:pt x="1270" y="50"/>
                    </a:lnTo>
                    <a:close/>
                  </a:path>
                </a:pathLst>
              </a:custGeom>
              <a:solidFill>
                <a:srgbClr val="1F1A17"/>
              </a:solidFill>
              <a:ln w="9525">
                <a:noFill/>
                <a:round/>
                <a:headEnd/>
                <a:tailEnd/>
              </a:ln>
            </p:spPr>
            <p:txBody>
              <a:bodyPr/>
              <a:lstStyle/>
              <a:p>
                <a:endParaRPr lang="en-US"/>
              </a:p>
            </p:txBody>
          </p:sp>
          <p:sp>
            <p:nvSpPr>
              <p:cNvPr id="66605" name="Freeform 47"/>
              <p:cNvSpPr>
                <a:spLocks/>
              </p:cNvSpPr>
              <p:nvPr/>
            </p:nvSpPr>
            <p:spPr bwMode="auto">
              <a:xfrm>
                <a:off x="5076" y="4029"/>
                <a:ext cx="11" cy="95"/>
              </a:xfrm>
              <a:custGeom>
                <a:avLst/>
                <a:gdLst>
                  <a:gd name="T0" fmla="*/ 0 w 91"/>
                  <a:gd name="T1" fmla="*/ 0 h 952"/>
                  <a:gd name="T2" fmla="*/ 0 w 91"/>
                  <a:gd name="T3" fmla="*/ 0 h 952"/>
                  <a:gd name="T4" fmla="*/ 0 w 91"/>
                  <a:gd name="T5" fmla="*/ 0 h 952"/>
                  <a:gd name="T6" fmla="*/ 0 w 91"/>
                  <a:gd name="T7" fmla="*/ 0 h 952"/>
                  <a:gd name="T8" fmla="*/ 0 w 91"/>
                  <a:gd name="T9" fmla="*/ 0 h 952"/>
                  <a:gd name="T10" fmla="*/ 0 w 91"/>
                  <a:gd name="T11" fmla="*/ 0 h 952"/>
                  <a:gd name="T12" fmla="*/ 0 w 91"/>
                  <a:gd name="T13" fmla="*/ 0 h 952"/>
                  <a:gd name="T14" fmla="*/ 0 w 91"/>
                  <a:gd name="T15" fmla="*/ 0 h 952"/>
                  <a:gd name="T16" fmla="*/ 0 w 91"/>
                  <a:gd name="T17" fmla="*/ 0 h 952"/>
                  <a:gd name="T18" fmla="*/ 0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952"/>
                    </a:moveTo>
                    <a:lnTo>
                      <a:pt x="91" y="902"/>
                    </a:lnTo>
                    <a:lnTo>
                      <a:pt x="91" y="0"/>
                    </a:lnTo>
                    <a:lnTo>
                      <a:pt x="0" y="0"/>
                    </a:lnTo>
                    <a:lnTo>
                      <a:pt x="0" y="902"/>
                    </a:lnTo>
                    <a:lnTo>
                      <a:pt x="46" y="852"/>
                    </a:lnTo>
                    <a:lnTo>
                      <a:pt x="46" y="952"/>
                    </a:lnTo>
                    <a:lnTo>
                      <a:pt x="91" y="952"/>
                    </a:lnTo>
                    <a:lnTo>
                      <a:pt x="91" y="902"/>
                    </a:lnTo>
                    <a:lnTo>
                      <a:pt x="46" y="952"/>
                    </a:lnTo>
                    <a:close/>
                  </a:path>
                </a:pathLst>
              </a:custGeom>
              <a:solidFill>
                <a:srgbClr val="1F1A17"/>
              </a:solidFill>
              <a:ln w="9525">
                <a:noFill/>
                <a:round/>
                <a:headEnd/>
                <a:tailEnd/>
              </a:ln>
            </p:spPr>
            <p:txBody>
              <a:bodyPr/>
              <a:lstStyle/>
              <a:p>
                <a:endParaRPr lang="en-US"/>
              </a:p>
            </p:txBody>
          </p:sp>
          <p:sp>
            <p:nvSpPr>
              <p:cNvPr id="66606" name="Freeform 48"/>
              <p:cNvSpPr>
                <a:spLocks/>
              </p:cNvSpPr>
              <p:nvPr/>
            </p:nvSpPr>
            <p:spPr bwMode="auto">
              <a:xfrm>
                <a:off x="4940" y="4114"/>
                <a:ext cx="142"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endParaRPr lang="en-US"/>
              </a:p>
            </p:txBody>
          </p:sp>
          <p:sp>
            <p:nvSpPr>
              <p:cNvPr id="66607" name="Freeform 49"/>
              <p:cNvSpPr>
                <a:spLocks/>
              </p:cNvSpPr>
              <p:nvPr/>
            </p:nvSpPr>
            <p:spPr bwMode="auto">
              <a:xfrm>
                <a:off x="4940" y="4024"/>
                <a:ext cx="10" cy="95"/>
              </a:xfrm>
              <a:custGeom>
                <a:avLst/>
                <a:gdLst>
                  <a:gd name="T0" fmla="*/ 0 w 91"/>
                  <a:gd name="T1" fmla="*/ 0 h 952"/>
                  <a:gd name="T2" fmla="*/ 0 w 91"/>
                  <a:gd name="T3" fmla="*/ 0 h 952"/>
                  <a:gd name="T4" fmla="*/ 0 w 91"/>
                  <a:gd name="T5" fmla="*/ 0 h 952"/>
                  <a:gd name="T6" fmla="*/ 0 w 91"/>
                  <a:gd name="T7" fmla="*/ 0 h 952"/>
                  <a:gd name="T8" fmla="*/ 0 w 91"/>
                  <a:gd name="T9" fmla="*/ 0 h 952"/>
                  <a:gd name="T10" fmla="*/ 0 w 91"/>
                  <a:gd name="T11" fmla="*/ 0 h 952"/>
                  <a:gd name="T12" fmla="*/ 0 w 91"/>
                  <a:gd name="T13" fmla="*/ 0 h 952"/>
                  <a:gd name="T14" fmla="*/ 0 w 91"/>
                  <a:gd name="T15" fmla="*/ 0 h 952"/>
                  <a:gd name="T16" fmla="*/ 0 w 91"/>
                  <a:gd name="T17" fmla="*/ 0 h 952"/>
                  <a:gd name="T18" fmla="*/ 0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endParaRPr lang="en-US"/>
              </a:p>
            </p:txBody>
          </p:sp>
          <p:sp>
            <p:nvSpPr>
              <p:cNvPr id="66608" name="Rectangle 50"/>
              <p:cNvSpPr>
                <a:spLocks noChangeArrowheads="1"/>
              </p:cNvSpPr>
              <p:nvPr/>
            </p:nvSpPr>
            <p:spPr bwMode="auto">
              <a:xfrm>
                <a:off x="4080" y="4160"/>
                <a:ext cx="42" cy="72"/>
              </a:xfrm>
              <a:prstGeom prst="rect">
                <a:avLst/>
              </a:prstGeom>
              <a:noFill/>
              <a:ln w="9525">
                <a:noFill/>
                <a:miter lim="800000"/>
                <a:headEnd/>
                <a:tailEnd/>
              </a:ln>
            </p:spPr>
            <p:txBody>
              <a:bodyPr wrap="none" lIns="0" tIns="0" rIns="0" bIns="0">
                <a:spAutoFit/>
              </a:bodyPr>
              <a:lstStyle/>
              <a:p>
                <a:r>
                  <a:rPr lang="en-US" sz="1500">
                    <a:solidFill>
                      <a:srgbClr val="000000"/>
                    </a:solidFill>
                    <a:latin typeface="AvantGarde Bk BT" charset="0"/>
                  </a:rPr>
                  <a:t>0</a:t>
                </a:r>
                <a:endParaRPr lang="en-US"/>
              </a:p>
            </p:txBody>
          </p:sp>
          <p:sp>
            <p:nvSpPr>
              <p:cNvPr id="66609" name="Rectangle 51"/>
              <p:cNvSpPr>
                <a:spLocks noChangeArrowheads="1"/>
              </p:cNvSpPr>
              <p:nvPr/>
            </p:nvSpPr>
            <p:spPr bwMode="auto">
              <a:xfrm>
                <a:off x="5036" y="4145"/>
                <a:ext cx="43" cy="72"/>
              </a:xfrm>
              <a:prstGeom prst="rect">
                <a:avLst/>
              </a:prstGeom>
              <a:noFill/>
              <a:ln w="9525">
                <a:noFill/>
                <a:miter lim="800000"/>
                <a:headEnd/>
                <a:tailEnd/>
              </a:ln>
            </p:spPr>
            <p:txBody>
              <a:bodyPr wrap="none" lIns="0" tIns="0" rIns="0" bIns="0">
                <a:spAutoFit/>
              </a:bodyPr>
              <a:lstStyle/>
              <a:p>
                <a:r>
                  <a:rPr lang="en-US" sz="1500">
                    <a:solidFill>
                      <a:srgbClr val="000000"/>
                    </a:solidFill>
                    <a:latin typeface="AvantGarde Bk BT" charset="0"/>
                  </a:rPr>
                  <a:t>2</a:t>
                </a:r>
                <a:endParaRPr lang="en-US"/>
              </a:p>
            </p:txBody>
          </p:sp>
          <p:sp>
            <p:nvSpPr>
              <p:cNvPr id="66610" name="Rectangle 52"/>
              <p:cNvSpPr>
                <a:spLocks noChangeArrowheads="1"/>
              </p:cNvSpPr>
              <p:nvPr/>
            </p:nvSpPr>
            <p:spPr bwMode="auto">
              <a:xfrm>
                <a:off x="5104" y="4133"/>
                <a:ext cx="42" cy="72"/>
              </a:xfrm>
              <a:prstGeom prst="rect">
                <a:avLst/>
              </a:prstGeom>
              <a:noFill/>
              <a:ln w="9525">
                <a:noFill/>
                <a:miter lim="800000"/>
                <a:headEnd/>
                <a:tailEnd/>
              </a:ln>
            </p:spPr>
            <p:txBody>
              <a:bodyPr wrap="none" lIns="0" tIns="0" rIns="0" bIns="0">
                <a:spAutoFit/>
              </a:bodyPr>
              <a:lstStyle/>
              <a:p>
                <a:r>
                  <a:rPr lang="en-US" sz="1500">
                    <a:solidFill>
                      <a:srgbClr val="000000"/>
                    </a:solidFill>
                    <a:latin typeface="Symbol" pitchFamily="18" charset="2"/>
                  </a:rPr>
                  <a:t>p</a:t>
                </a:r>
                <a:endParaRPr lang="en-US"/>
              </a:p>
            </p:txBody>
          </p:sp>
          <p:sp>
            <p:nvSpPr>
              <p:cNvPr id="66611" name="Freeform 53"/>
              <p:cNvSpPr>
                <a:spLocks/>
              </p:cNvSpPr>
              <p:nvPr/>
            </p:nvSpPr>
            <p:spPr bwMode="auto">
              <a:xfrm>
                <a:off x="4329" y="4153"/>
                <a:ext cx="53" cy="47"/>
              </a:xfrm>
              <a:custGeom>
                <a:avLst/>
                <a:gdLst>
                  <a:gd name="T0" fmla="*/ 0 w 474"/>
                  <a:gd name="T1" fmla="*/ 0 h 476"/>
                  <a:gd name="T2" fmla="*/ 0 w 474"/>
                  <a:gd name="T3" fmla="*/ 0 h 476"/>
                  <a:gd name="T4" fmla="*/ 0 w 474"/>
                  <a:gd name="T5" fmla="*/ 0 h 476"/>
                  <a:gd name="T6" fmla="*/ 0 w 474"/>
                  <a:gd name="T7" fmla="*/ 0 h 476"/>
                  <a:gd name="T8" fmla="*/ 0 w 474"/>
                  <a:gd name="T9" fmla="*/ 0 h 476"/>
                  <a:gd name="T10" fmla="*/ 0 w 474"/>
                  <a:gd name="T11" fmla="*/ 0 h 476"/>
                  <a:gd name="T12" fmla="*/ 0 60000 65536"/>
                  <a:gd name="T13" fmla="*/ 0 60000 65536"/>
                  <a:gd name="T14" fmla="*/ 0 60000 65536"/>
                  <a:gd name="T15" fmla="*/ 0 60000 65536"/>
                  <a:gd name="T16" fmla="*/ 0 60000 65536"/>
                  <a:gd name="T17" fmla="*/ 0 60000 65536"/>
                  <a:gd name="T18" fmla="*/ 0 w 474"/>
                  <a:gd name="T19" fmla="*/ 0 h 476"/>
                  <a:gd name="T20" fmla="*/ 474 w 474"/>
                  <a:gd name="T21" fmla="*/ 476 h 476"/>
                </a:gdLst>
                <a:ahLst/>
                <a:cxnLst>
                  <a:cxn ang="T12">
                    <a:pos x="T0" y="T1"/>
                  </a:cxn>
                  <a:cxn ang="T13">
                    <a:pos x="T2" y="T3"/>
                  </a:cxn>
                  <a:cxn ang="T14">
                    <a:pos x="T4" y="T5"/>
                  </a:cxn>
                  <a:cxn ang="T15">
                    <a:pos x="T6" y="T7"/>
                  </a:cxn>
                  <a:cxn ang="T16">
                    <a:pos x="T8" y="T9"/>
                  </a:cxn>
                  <a:cxn ang="T17">
                    <a:pos x="T10" y="T11"/>
                  </a:cxn>
                </a:cxnLst>
                <a:rect l="T18" t="T19" r="T20" b="T21"/>
                <a:pathLst>
                  <a:path w="474" h="476">
                    <a:moveTo>
                      <a:pt x="474" y="476"/>
                    </a:moveTo>
                    <a:lnTo>
                      <a:pt x="238" y="0"/>
                    </a:lnTo>
                    <a:lnTo>
                      <a:pt x="0" y="476"/>
                    </a:lnTo>
                    <a:lnTo>
                      <a:pt x="474" y="476"/>
                    </a:lnTo>
                    <a:lnTo>
                      <a:pt x="238" y="0"/>
                    </a:lnTo>
                    <a:lnTo>
                      <a:pt x="474" y="476"/>
                    </a:lnTo>
                    <a:close/>
                  </a:path>
                </a:pathLst>
              </a:custGeom>
              <a:solidFill>
                <a:srgbClr val="1F1A17"/>
              </a:solidFill>
              <a:ln w="9525">
                <a:noFill/>
                <a:round/>
                <a:headEnd/>
                <a:tailEnd/>
              </a:ln>
            </p:spPr>
            <p:txBody>
              <a:bodyPr/>
              <a:lstStyle/>
              <a:p>
                <a:endParaRPr lang="en-US"/>
              </a:p>
            </p:txBody>
          </p:sp>
          <p:sp>
            <p:nvSpPr>
              <p:cNvPr id="66612" name="Freeform 54"/>
              <p:cNvSpPr>
                <a:spLocks/>
              </p:cNvSpPr>
              <p:nvPr/>
            </p:nvSpPr>
            <p:spPr bwMode="auto">
              <a:xfrm>
                <a:off x="4350" y="4196"/>
                <a:ext cx="11" cy="76"/>
              </a:xfrm>
              <a:custGeom>
                <a:avLst/>
                <a:gdLst>
                  <a:gd name="T0" fmla="*/ 0 w 91"/>
                  <a:gd name="T1" fmla="*/ 0 h 760"/>
                  <a:gd name="T2" fmla="*/ 0 w 91"/>
                  <a:gd name="T3" fmla="*/ 0 h 760"/>
                  <a:gd name="T4" fmla="*/ 0 w 91"/>
                  <a:gd name="T5" fmla="*/ 0 h 760"/>
                  <a:gd name="T6" fmla="*/ 0 w 91"/>
                  <a:gd name="T7" fmla="*/ 0 h 760"/>
                  <a:gd name="T8" fmla="*/ 0 w 91"/>
                  <a:gd name="T9" fmla="*/ 0 h 760"/>
                  <a:gd name="T10" fmla="*/ 0 w 91"/>
                  <a:gd name="T11" fmla="*/ 0 h 760"/>
                  <a:gd name="T12" fmla="*/ 0 60000 65536"/>
                  <a:gd name="T13" fmla="*/ 0 60000 65536"/>
                  <a:gd name="T14" fmla="*/ 0 60000 65536"/>
                  <a:gd name="T15" fmla="*/ 0 60000 65536"/>
                  <a:gd name="T16" fmla="*/ 0 60000 65536"/>
                  <a:gd name="T17" fmla="*/ 0 60000 65536"/>
                  <a:gd name="T18" fmla="*/ 0 w 91"/>
                  <a:gd name="T19" fmla="*/ 0 h 760"/>
                  <a:gd name="T20" fmla="*/ 91 w 91"/>
                  <a:gd name="T21" fmla="*/ 760 h 760"/>
                </a:gdLst>
                <a:ahLst/>
                <a:cxnLst>
                  <a:cxn ang="T12">
                    <a:pos x="T0" y="T1"/>
                  </a:cxn>
                  <a:cxn ang="T13">
                    <a:pos x="T2" y="T3"/>
                  </a:cxn>
                  <a:cxn ang="T14">
                    <a:pos x="T4" y="T5"/>
                  </a:cxn>
                  <a:cxn ang="T15">
                    <a:pos x="T6" y="T7"/>
                  </a:cxn>
                  <a:cxn ang="T16">
                    <a:pos x="T8" y="T9"/>
                  </a:cxn>
                  <a:cxn ang="T17">
                    <a:pos x="T10" y="T11"/>
                  </a:cxn>
                </a:cxnLst>
                <a:rect l="T18" t="T19" r="T20" b="T21"/>
                <a:pathLst>
                  <a:path w="91" h="760">
                    <a:moveTo>
                      <a:pt x="46" y="760"/>
                    </a:moveTo>
                    <a:lnTo>
                      <a:pt x="91" y="760"/>
                    </a:lnTo>
                    <a:lnTo>
                      <a:pt x="91" y="0"/>
                    </a:lnTo>
                    <a:lnTo>
                      <a:pt x="0" y="0"/>
                    </a:lnTo>
                    <a:lnTo>
                      <a:pt x="0" y="760"/>
                    </a:lnTo>
                    <a:lnTo>
                      <a:pt x="46" y="760"/>
                    </a:lnTo>
                    <a:close/>
                  </a:path>
                </a:pathLst>
              </a:custGeom>
              <a:solidFill>
                <a:srgbClr val="1F1A17"/>
              </a:solidFill>
              <a:ln w="9525">
                <a:noFill/>
                <a:round/>
                <a:headEnd/>
                <a:tailEnd/>
              </a:ln>
            </p:spPr>
            <p:txBody>
              <a:bodyPr/>
              <a:lstStyle/>
              <a:p>
                <a:endParaRPr lang="en-US"/>
              </a:p>
            </p:txBody>
          </p:sp>
        </p:grpSp>
        <p:sp>
          <p:nvSpPr>
            <p:cNvPr id="66568" name="AutoShape 57"/>
            <p:cNvSpPr>
              <a:spLocks noChangeArrowheads="1"/>
            </p:cNvSpPr>
            <p:nvPr/>
          </p:nvSpPr>
          <p:spPr bwMode="auto">
            <a:xfrm>
              <a:off x="2725" y="3063"/>
              <a:ext cx="539" cy="540"/>
            </a:xfrm>
            <a:prstGeom prst="rightArrow">
              <a:avLst>
                <a:gd name="adj1" fmla="val 50000"/>
                <a:gd name="adj2" fmla="val 25000"/>
              </a:avLst>
            </a:prstGeom>
            <a:solidFill>
              <a:srgbClr val="FF9900"/>
            </a:solidFill>
            <a:ln w="19050">
              <a:solidFill>
                <a:srgbClr val="FF0000"/>
              </a:solidFill>
              <a:miter lim="800000"/>
              <a:headEnd/>
              <a:tailEnd/>
            </a:ln>
          </p:spPr>
          <p:txBody>
            <a:bodyPr wrap="none" anchor="ctr"/>
            <a:lstStyle/>
            <a:p>
              <a:endParaRPr lang="en-US"/>
            </a:p>
          </p:txBody>
        </p:sp>
      </p:grpSp>
      <p:sp>
        <p:nvSpPr>
          <p:cNvPr id="53" name="Text Box 15">
            <a:extLst>
              <a:ext uri="{FF2B5EF4-FFF2-40B4-BE49-F238E27FC236}">
                <a16:creationId xmlns:a16="http://schemas.microsoft.com/office/drawing/2014/main" id="{3328E2DC-9403-AC41-A9B8-2F34126F4C07}"/>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7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764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 features</a:t>
            </a:r>
          </a:p>
        </p:txBody>
      </p:sp>
      <p:sp>
        <p:nvSpPr>
          <p:cNvPr id="3" name="Content Placeholder 2"/>
          <p:cNvSpPr>
            <a:spLocks noGrp="1"/>
          </p:cNvSpPr>
          <p:nvPr>
            <p:ph idx="1"/>
          </p:nvPr>
        </p:nvSpPr>
        <p:spPr/>
        <p:txBody>
          <a:bodyPr/>
          <a:lstStyle/>
          <a:p>
            <a:pPr marL="457200" indent="-457200">
              <a:buFont typeface="Arial" pitchFamily="34" charset="0"/>
              <a:buChar char="•"/>
            </a:pPr>
            <a:r>
              <a:rPr lang="en-US" dirty="0"/>
              <a:t>Detected features with characteristic scales and orientations:</a:t>
            </a:r>
          </a:p>
        </p:txBody>
      </p:sp>
      <p:pic>
        <p:nvPicPr>
          <p:cNvPr id="4" name="Picture 3" descr="SIFT_fa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362200"/>
            <a:ext cx="3656245" cy="2742668"/>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5"/>
          <p:cNvSpPr>
            <a:spLocks noChangeArrowheads="1"/>
          </p:cNvSpPr>
          <p:nvPr/>
        </p:nvSpPr>
        <p:spPr bwMode="auto">
          <a:xfrm>
            <a:off x="381000" y="6003925"/>
            <a:ext cx="8686800" cy="701675"/>
          </a:xfrm>
          <a:prstGeom prst="rect">
            <a:avLst/>
          </a:prstGeom>
          <a:noFill/>
          <a:ln w="9525">
            <a:noFill/>
            <a:miter lim="800000"/>
            <a:headEnd/>
            <a:tailEnd/>
          </a:ln>
        </p:spPr>
        <p:txBody>
          <a:bodyPr anchor="ctr">
            <a:spAutoFit/>
          </a:bodyPr>
          <a:lstStyle/>
          <a:p>
            <a:pPr eaLnBrk="1" hangingPunct="1"/>
            <a:r>
              <a:rPr lang="en-US" sz="2000" dirty="0"/>
              <a:t>David G. Lowe. </a:t>
            </a:r>
            <a:r>
              <a:rPr lang="en-US" sz="2000" b="1" dirty="0">
                <a:hlinkClick r:id="rId3"/>
              </a:rPr>
              <a:t>"Distinctive image features from scale-invariant </a:t>
            </a:r>
            <a:r>
              <a:rPr lang="en-US" sz="2000" b="1" dirty="0" err="1">
                <a:hlinkClick r:id="rId3"/>
              </a:rPr>
              <a:t>keypoints</a:t>
            </a:r>
            <a:r>
              <a:rPr lang="en-US" sz="2000" b="1" dirty="0">
                <a:hlinkClick r:id="rId3"/>
              </a:rPr>
              <a:t>.”</a:t>
            </a:r>
            <a:r>
              <a:rPr lang="en-US" sz="2000" b="1" dirty="0"/>
              <a:t> </a:t>
            </a:r>
            <a:r>
              <a:rPr lang="en-US" sz="2000" i="1" dirty="0"/>
              <a:t>IJCV</a:t>
            </a:r>
            <a:r>
              <a:rPr lang="en-US" sz="2000" dirty="0"/>
              <a:t> 60 (2), pp. 91-110, 2004. </a:t>
            </a:r>
          </a:p>
        </p:txBody>
      </p:sp>
      <p:pic>
        <p:nvPicPr>
          <p:cNvPr id="26626" name="Picture 2" descr="http://cybertron.cg.tu-berlin.de/pdci11/PhotoTourism/images/sift_lef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2045" y="2071103"/>
            <a:ext cx="4573355" cy="3634106"/>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 Box 15">
            <a:extLst>
              <a:ext uri="{FF2B5EF4-FFF2-40B4-BE49-F238E27FC236}">
                <a16:creationId xmlns:a16="http://schemas.microsoft.com/office/drawing/2014/main" id="{99394088-BB39-0742-B68B-7220C7B5AB83}"/>
              </a:ext>
            </a:extLst>
          </p:cNvPr>
          <p:cNvSpPr txBox="1">
            <a:spLocks noChangeArrowheads="1"/>
          </p:cNvSpPr>
          <p:nvPr/>
        </p:nvSpPr>
        <p:spPr bwMode="auto">
          <a:xfrm>
            <a:off x="7575550" y="6567100"/>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extLst>
      <p:ext uri="{BB962C8B-B14F-4D97-AF65-F5344CB8AC3E}">
        <p14:creationId xmlns:p14="http://schemas.microsoft.com/office/powerpoint/2010/main" val="3209156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152400" y="76200"/>
            <a:ext cx="8991600" cy="838200"/>
          </a:xfrm>
        </p:spPr>
        <p:txBody>
          <a:bodyPr/>
          <a:lstStyle/>
          <a:p>
            <a:r>
              <a:rPr lang="en-US" dirty="0"/>
              <a:t>From </a:t>
            </a:r>
            <a:r>
              <a:rPr lang="en-US" dirty="0" err="1"/>
              <a:t>keypoint</a:t>
            </a:r>
            <a:r>
              <a:rPr lang="en-US" dirty="0"/>
              <a:t> detection to feature description</a:t>
            </a:r>
          </a:p>
        </p:txBody>
      </p:sp>
      <p:sp>
        <p:nvSpPr>
          <p:cNvPr id="68611" name="Rectangle 3"/>
          <p:cNvSpPr>
            <a:spLocks noGrp="1" noChangeArrowheads="1"/>
          </p:cNvSpPr>
          <p:nvPr>
            <p:ph type="body" idx="1"/>
          </p:nvPr>
        </p:nvSpPr>
        <p:spPr>
          <a:xfrm>
            <a:off x="685800" y="4724400"/>
            <a:ext cx="7772400" cy="2057400"/>
          </a:xfrm>
        </p:spPr>
        <p:txBody>
          <a:bodyPr/>
          <a:lstStyle/>
          <a:p>
            <a:r>
              <a:rPr lang="en-US" dirty="0"/>
              <a:t>Detection is </a:t>
            </a:r>
            <a:r>
              <a:rPr lang="en-US" i="1" dirty="0"/>
              <a:t>covariant</a:t>
            </a:r>
            <a:r>
              <a:rPr lang="en-US" dirty="0"/>
              <a:t>:</a:t>
            </a:r>
          </a:p>
          <a:p>
            <a:pPr marL="457200" lvl="1" indent="0">
              <a:buNone/>
            </a:pPr>
            <a:r>
              <a:rPr lang="en-US" dirty="0"/>
              <a:t>	features(transform(image)) = transform(features(image))</a:t>
            </a:r>
          </a:p>
          <a:p>
            <a:r>
              <a:rPr lang="en-US" dirty="0"/>
              <a:t>Description is </a:t>
            </a:r>
            <a:r>
              <a:rPr lang="en-US" i="1" dirty="0"/>
              <a:t>invariant</a:t>
            </a:r>
            <a:r>
              <a:rPr lang="en-US" dirty="0"/>
              <a:t>:</a:t>
            </a:r>
          </a:p>
          <a:p>
            <a:pPr marL="457200" lvl="1" indent="0">
              <a:buNone/>
            </a:pPr>
            <a:r>
              <a:rPr lang="en-US" dirty="0"/>
              <a:t>	features(transform(image)) = features(image)</a:t>
            </a:r>
            <a:br>
              <a:rPr lang="en-US" dirty="0"/>
            </a:br>
            <a:endParaRPr lang="en-US" dirty="0"/>
          </a:p>
        </p:txBody>
      </p:sp>
      <p:pic>
        <p:nvPicPr>
          <p:cNvPr id="68612" name="Picture 4" descr="sift-feat"/>
          <p:cNvPicPr>
            <a:picLocks noChangeAspect="1" noChangeArrowheads="1"/>
          </p:cNvPicPr>
          <p:nvPr/>
        </p:nvPicPr>
        <p:blipFill>
          <a:blip r:embed="rId3" cstate="print"/>
          <a:srcRect/>
          <a:stretch>
            <a:fillRect/>
          </a:stretch>
        </p:blipFill>
        <p:spPr bwMode="auto">
          <a:xfrm>
            <a:off x="152400" y="990600"/>
            <a:ext cx="8808320" cy="3505200"/>
          </a:xfrm>
          <a:prstGeom prst="rect">
            <a:avLst/>
          </a:prstGeom>
          <a:noFill/>
          <a:ln w="9525">
            <a:noFill/>
            <a:miter lim="800000"/>
            <a:headEnd/>
            <a:tailEnd/>
          </a:ln>
        </p:spPr>
      </p:pic>
      <p:sp>
        <p:nvSpPr>
          <p:cNvPr id="5" name="Text Box 15">
            <a:extLst>
              <a:ext uri="{FF2B5EF4-FFF2-40B4-BE49-F238E27FC236}">
                <a16:creationId xmlns:a16="http://schemas.microsoft.com/office/drawing/2014/main" id="{981DA3BE-264C-2D4C-AB97-A0B4AA03BC65}"/>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 descriptors</a:t>
            </a:r>
          </a:p>
        </p:txBody>
      </p:sp>
      <p:sp>
        <p:nvSpPr>
          <p:cNvPr id="3" name="Content Placeholder 2"/>
          <p:cNvSpPr>
            <a:spLocks noGrp="1"/>
          </p:cNvSpPr>
          <p:nvPr>
            <p:ph idx="1"/>
          </p:nvPr>
        </p:nvSpPr>
        <p:spPr/>
        <p:txBody>
          <a:bodyPr/>
          <a:lstStyle/>
          <a:p>
            <a:pPr marL="457200" indent="-457200">
              <a:buFont typeface="Arial"/>
              <a:buChar char="•"/>
            </a:pPr>
            <a:r>
              <a:rPr lang="en-US" dirty="0"/>
              <a:t>Inspiration: complex neurons in the primary visual cortex</a:t>
            </a:r>
          </a:p>
        </p:txBody>
      </p:sp>
      <p:pic>
        <p:nvPicPr>
          <p:cNvPr id="25602" name="Picture 2" descr="gradient-descript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057400"/>
            <a:ext cx="6118409" cy="32004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5"/>
          <p:cNvSpPr>
            <a:spLocks noChangeArrowheads="1"/>
          </p:cNvSpPr>
          <p:nvPr/>
        </p:nvSpPr>
        <p:spPr bwMode="auto">
          <a:xfrm>
            <a:off x="381000" y="6000819"/>
            <a:ext cx="8686800" cy="707886"/>
          </a:xfrm>
          <a:prstGeom prst="rect">
            <a:avLst/>
          </a:prstGeom>
          <a:noFill/>
          <a:ln w="9525">
            <a:noFill/>
            <a:miter lim="800000"/>
            <a:headEnd/>
            <a:tailEnd/>
          </a:ln>
        </p:spPr>
        <p:txBody>
          <a:bodyPr anchor="ctr">
            <a:spAutoFit/>
          </a:bodyPr>
          <a:lstStyle/>
          <a:p>
            <a:pPr algn="ctr" eaLnBrk="1" hangingPunct="1"/>
            <a:r>
              <a:rPr lang="en-US" sz="2000" dirty="0"/>
              <a:t>D. Lowe, </a:t>
            </a:r>
            <a:r>
              <a:rPr lang="en-US" sz="2000" dirty="0">
                <a:hlinkClick r:id="rId4"/>
              </a:rPr>
              <a:t>Distinctive image features from scale-invariant keypoints</a:t>
            </a:r>
            <a:r>
              <a:rPr lang="en-US" sz="2000" dirty="0"/>
              <a:t>, </a:t>
            </a:r>
            <a:br>
              <a:rPr lang="en-US" sz="2000" dirty="0"/>
            </a:br>
            <a:r>
              <a:rPr lang="en-US" sz="2000" i="1" dirty="0"/>
              <a:t>IJCV</a:t>
            </a:r>
            <a:r>
              <a:rPr lang="en-US" sz="2000" dirty="0"/>
              <a:t> 60 (2), pp. 91-110, 2004</a:t>
            </a:r>
          </a:p>
        </p:txBody>
      </p:sp>
      <p:sp>
        <p:nvSpPr>
          <p:cNvPr id="6" name="Text Box 15">
            <a:extLst>
              <a:ext uri="{FF2B5EF4-FFF2-40B4-BE49-F238E27FC236}">
                <a16:creationId xmlns:a16="http://schemas.microsoft.com/office/drawing/2014/main" id="{A610C646-C1CB-E74B-ADDD-E941ECAA3095}"/>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extLst>
      <p:ext uri="{BB962C8B-B14F-4D97-AF65-F5344CB8AC3E}">
        <p14:creationId xmlns:p14="http://schemas.microsoft.com/office/powerpoint/2010/main" val="174366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7200" y="-76200"/>
            <a:ext cx="8229600" cy="1143000"/>
          </a:xfrm>
        </p:spPr>
        <p:txBody>
          <a:bodyPr/>
          <a:lstStyle/>
          <a:p>
            <a:pPr eaLnBrk="1" hangingPunct="1"/>
            <a:r>
              <a:rPr lang="en-US" altLang="en-US"/>
              <a:t>Properties of SIFT</a:t>
            </a:r>
          </a:p>
        </p:txBody>
      </p:sp>
      <p:sp>
        <p:nvSpPr>
          <p:cNvPr id="38915" name="Content Placeholder 2"/>
          <p:cNvSpPr>
            <a:spLocks noGrp="1"/>
          </p:cNvSpPr>
          <p:nvPr>
            <p:ph idx="1"/>
          </p:nvPr>
        </p:nvSpPr>
        <p:spPr>
          <a:xfrm>
            <a:off x="685800" y="990600"/>
            <a:ext cx="7772400" cy="2819400"/>
          </a:xfrm>
        </p:spPr>
        <p:txBody>
          <a:bodyPr/>
          <a:lstStyle/>
          <a:p>
            <a:pPr eaLnBrk="1" hangingPunct="1">
              <a:buFontTx/>
              <a:buNone/>
            </a:pPr>
            <a:r>
              <a:rPr lang="en-US" altLang="en-US" sz="2000" dirty="0"/>
              <a:t>Extraordinarily robust detection and description technique</a:t>
            </a:r>
          </a:p>
          <a:p>
            <a:pPr lvl="1" eaLnBrk="1" hangingPunct="1"/>
            <a:r>
              <a:rPr lang="en-US" altLang="en-US" sz="1800" dirty="0"/>
              <a:t>Can handle changes in viewpoint</a:t>
            </a:r>
          </a:p>
          <a:p>
            <a:pPr lvl="2" eaLnBrk="1" hangingPunct="1"/>
            <a:r>
              <a:rPr lang="en-US" altLang="en-US" sz="1600" dirty="0"/>
              <a:t>Up to about 60 degree out-of-plane rotation</a:t>
            </a:r>
          </a:p>
          <a:p>
            <a:pPr lvl="1" eaLnBrk="1" hangingPunct="1"/>
            <a:r>
              <a:rPr lang="en-US" altLang="en-US" sz="1800" dirty="0"/>
              <a:t>Can handle significant changes in illumination</a:t>
            </a:r>
          </a:p>
          <a:p>
            <a:pPr lvl="2" eaLnBrk="1" hangingPunct="1"/>
            <a:r>
              <a:rPr lang="en-US" altLang="en-US" sz="1600" dirty="0"/>
              <a:t>Sometimes even day vs. night</a:t>
            </a:r>
          </a:p>
          <a:p>
            <a:pPr lvl="1" eaLnBrk="1" hangingPunct="1"/>
            <a:r>
              <a:rPr lang="en-US" altLang="en-US" sz="1800" dirty="0"/>
              <a:t>Fast and efficient—can run in real time</a:t>
            </a:r>
          </a:p>
          <a:p>
            <a:pPr lvl="1" eaLnBrk="1" hangingPunct="1"/>
            <a:r>
              <a:rPr lang="en-US" altLang="en-US" sz="1800" dirty="0"/>
              <a:t>Lots of code available</a:t>
            </a:r>
          </a:p>
        </p:txBody>
      </p:sp>
      <p:pic>
        <p:nvPicPr>
          <p:cNvPr id="38916" name="Picture 1" descr="C:\snavely\work\papers\2010\singbing\fig\TreviMatch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581400"/>
            <a:ext cx="4370388"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917" name="Picture 2" descr="C:\snavely\work\papers\2010\singbing\fig\TreviMatch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1538" y="3581400"/>
            <a:ext cx="4368800"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p:nvSpPr>
        <p:spPr>
          <a:xfrm>
            <a:off x="7315200" y="6550223"/>
            <a:ext cx="1718740" cy="307777"/>
          </a:xfrm>
          <a:prstGeom prst="rect">
            <a:avLst/>
          </a:prstGeom>
          <a:noFill/>
        </p:spPr>
        <p:txBody>
          <a:bodyPr wrap="none" rtlCol="0">
            <a:spAutoFit/>
          </a:bodyPr>
          <a:lstStyle/>
          <a:p>
            <a:r>
              <a:rPr lang="en-US" sz="1400" dirty="0">
                <a:solidFill>
                  <a:schemeClr val="bg1"/>
                </a:solidFill>
              </a:rPr>
              <a:t>Source: N. </a:t>
            </a:r>
            <a:r>
              <a:rPr lang="en-US" sz="1400" dirty="0" err="1">
                <a:solidFill>
                  <a:schemeClr val="bg1"/>
                </a:solidFill>
              </a:rPr>
              <a:t>Snavely</a:t>
            </a:r>
            <a:endParaRPr lang="en-US" sz="1400" dirty="0">
              <a:solidFill>
                <a:schemeClr val="bg1"/>
              </a:solidFill>
            </a:endParaRPr>
          </a:p>
        </p:txBody>
      </p:sp>
    </p:spTree>
    <p:extLst>
      <p:ext uri="{BB962C8B-B14F-4D97-AF65-F5344CB8AC3E}">
        <p14:creationId xmlns:p14="http://schemas.microsoft.com/office/powerpoint/2010/main" val="2155132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Basic idea</a:t>
            </a:r>
          </a:p>
        </p:txBody>
      </p:sp>
      <p:sp>
        <p:nvSpPr>
          <p:cNvPr id="26627" name="Rectangle 3"/>
          <p:cNvSpPr>
            <a:spLocks noGrp="1" noChangeArrowheads="1"/>
          </p:cNvSpPr>
          <p:nvPr>
            <p:ph type="body" idx="1"/>
          </p:nvPr>
        </p:nvSpPr>
        <p:spPr>
          <a:xfrm>
            <a:off x="533400" y="990600"/>
            <a:ext cx="8001000" cy="5257800"/>
          </a:xfrm>
        </p:spPr>
        <p:txBody>
          <a:bodyPr/>
          <a:lstStyle/>
          <a:p>
            <a:pPr marL="457200" indent="-457200">
              <a:buFont typeface="Arial" pitchFamily="34" charset="0"/>
              <a:buChar char="•"/>
            </a:pPr>
            <a:r>
              <a:rPr lang="en-US" dirty="0"/>
              <a:t>Convolve the image with a “blob filter” </a:t>
            </a:r>
            <a:br>
              <a:rPr lang="en-US" dirty="0"/>
            </a:br>
            <a:r>
              <a:rPr lang="en-US" dirty="0"/>
              <a:t>at multiple scales and look for extrema of </a:t>
            </a:r>
            <a:br>
              <a:rPr lang="en-US" dirty="0"/>
            </a:br>
            <a:r>
              <a:rPr lang="en-US" dirty="0"/>
              <a:t>filter response in the resulting </a:t>
            </a:r>
            <a:r>
              <a:rPr lang="en-US" i="1" dirty="0"/>
              <a:t>scale space</a:t>
            </a:r>
          </a:p>
        </p:txBody>
      </p:sp>
      <p:pic>
        <p:nvPicPr>
          <p:cNvPr id="26628" name="Picture 5" descr="Sunflowers2_circles"/>
          <p:cNvPicPr>
            <a:picLocks noChangeAspect="1" noChangeArrowheads="1"/>
          </p:cNvPicPr>
          <p:nvPr/>
        </p:nvPicPr>
        <p:blipFill>
          <a:blip r:embed="rId3" cstate="print"/>
          <a:srcRect/>
          <a:stretch>
            <a:fillRect/>
          </a:stretch>
        </p:blipFill>
        <p:spPr bwMode="auto">
          <a:xfrm>
            <a:off x="1752600" y="2590800"/>
            <a:ext cx="3378200" cy="3378200"/>
          </a:xfrm>
          <a:prstGeom prst="rect">
            <a:avLst/>
          </a:prstGeom>
          <a:noFill/>
          <a:ln w="6350">
            <a:solidFill>
              <a:schemeClr val="bg1"/>
            </a:solidFill>
            <a:miter lim="800000"/>
            <a:headEnd/>
            <a:tailEnd/>
          </a:ln>
        </p:spPr>
      </p:pic>
      <p:pic>
        <p:nvPicPr>
          <p:cNvPr id="5" name="Picture 6" descr="log"/>
          <p:cNvPicPr>
            <a:picLocks noChangeAspect="1" noChangeArrowheads="1"/>
          </p:cNvPicPr>
          <p:nvPr/>
        </p:nvPicPr>
        <p:blipFill>
          <a:blip r:embed="rId4" cstate="print"/>
          <a:srcRect/>
          <a:stretch>
            <a:fillRect/>
          </a:stretch>
        </p:blipFill>
        <p:spPr bwMode="auto">
          <a:xfrm>
            <a:off x="5791200" y="3225800"/>
            <a:ext cx="2057400" cy="2057400"/>
          </a:xfrm>
          <a:prstGeom prst="rect">
            <a:avLst/>
          </a:prstGeom>
          <a:noFill/>
          <a:ln w="9525">
            <a:noFill/>
            <a:miter lim="800000"/>
            <a:headEnd/>
            <a:tailEnd/>
          </a:ln>
        </p:spPr>
      </p:pic>
      <p:sp>
        <p:nvSpPr>
          <p:cNvPr id="6" name="Rectangle 17"/>
          <p:cNvSpPr>
            <a:spLocks noChangeArrowheads="1"/>
          </p:cNvSpPr>
          <p:nvPr/>
        </p:nvSpPr>
        <p:spPr bwMode="auto">
          <a:xfrm>
            <a:off x="457200" y="6156325"/>
            <a:ext cx="8305800" cy="701675"/>
          </a:xfrm>
          <a:prstGeom prst="rect">
            <a:avLst/>
          </a:prstGeom>
          <a:noFill/>
          <a:ln w="9525">
            <a:noFill/>
            <a:miter lim="800000"/>
            <a:headEnd/>
            <a:tailEnd/>
          </a:ln>
        </p:spPr>
        <p:txBody>
          <a:bodyPr anchor="ctr">
            <a:spAutoFit/>
          </a:bodyPr>
          <a:lstStyle/>
          <a:p>
            <a:pPr algn="ctr" eaLnBrk="1" hangingPunct="1"/>
            <a:r>
              <a:rPr lang="en-US" sz="2000" dirty="0"/>
              <a:t>T. </a:t>
            </a:r>
            <a:r>
              <a:rPr lang="en-US" sz="2000" dirty="0" err="1"/>
              <a:t>Lindeberg</a:t>
            </a:r>
            <a:r>
              <a:rPr lang="en-US" sz="2000" dirty="0"/>
              <a:t>, </a:t>
            </a:r>
            <a:r>
              <a:rPr lang="en-US" sz="2000" dirty="0">
                <a:hlinkClick r:id="rId5" tooltip="http://www.nada.kth.se/cvap/abstracts/cvap198.html"/>
              </a:rPr>
              <a:t>Feature detection with automatic scale selection</a:t>
            </a:r>
            <a:r>
              <a:rPr lang="en-US" sz="2000" dirty="0"/>
              <a:t>,</a:t>
            </a:r>
            <a:br>
              <a:rPr lang="en-US" sz="2000" dirty="0"/>
            </a:br>
            <a:r>
              <a:rPr lang="en-US" sz="2000" i="1" dirty="0"/>
              <a:t>IJCV </a:t>
            </a:r>
            <a:r>
              <a:rPr lang="en-US" sz="2000" dirty="0"/>
              <a:t>30(2), pp 77-116, 1998</a:t>
            </a:r>
          </a:p>
        </p:txBody>
      </p:sp>
      <p:sp>
        <p:nvSpPr>
          <p:cNvPr id="7" name="Text Box 15">
            <a:extLst>
              <a:ext uri="{FF2B5EF4-FFF2-40B4-BE49-F238E27FC236}">
                <a16:creationId xmlns:a16="http://schemas.microsoft.com/office/drawing/2014/main" id="{DFC1A795-C6A0-9C48-BAEA-739EF2563CE1}"/>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extLst>
      <p:ext uri="{BB962C8B-B14F-4D97-AF65-F5344CB8AC3E}">
        <p14:creationId xmlns:p14="http://schemas.microsoft.com/office/powerpoint/2010/main" val="877445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dirty="0"/>
              <a:t>Blob detection</a:t>
            </a:r>
          </a:p>
        </p:txBody>
      </p:sp>
      <p:sp>
        <p:nvSpPr>
          <p:cNvPr id="18435" name="Content Placeholder 4"/>
          <p:cNvSpPr>
            <a:spLocks noGrp="1"/>
          </p:cNvSpPr>
          <p:nvPr>
            <p:ph idx="1"/>
          </p:nvPr>
        </p:nvSpPr>
        <p:spPr>
          <a:xfrm>
            <a:off x="457200" y="5572124"/>
            <a:ext cx="7924800" cy="1209675"/>
          </a:xfrm>
        </p:spPr>
        <p:txBody>
          <a:bodyPr/>
          <a:lstStyle/>
          <a:p>
            <a:pPr eaLnBrk="1" hangingPunct="1"/>
            <a:r>
              <a:rPr lang="en-US" altLang="en-US" dirty="0"/>
              <a:t>Find maxima </a:t>
            </a:r>
            <a:r>
              <a:rPr lang="en-US" altLang="en-US" i="1" dirty="0"/>
              <a:t>and minima</a:t>
            </a:r>
            <a:r>
              <a:rPr lang="en-US" altLang="en-US" dirty="0"/>
              <a:t> of blob filter response in space </a:t>
            </a:r>
            <a:r>
              <a:rPr lang="en-US" altLang="en-US" i="1" dirty="0"/>
              <a:t>and scale</a:t>
            </a: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3124200"/>
            <a:ext cx="360363" cy="360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2" descr="C:\snavely\work\teaching\09Fa-CS6610\lectures\lec03\butterfly_b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981200"/>
            <a:ext cx="35814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8" name="Picture 3" descr="C:\snavely\work\teaching\09Fa-CS6610\lectures\lec03\b_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981200"/>
            <a:ext cx="35814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9" name="TextBox 8"/>
          <p:cNvSpPr txBox="1">
            <a:spLocks noChangeArrowheads="1"/>
          </p:cNvSpPr>
          <p:nvPr/>
        </p:nvSpPr>
        <p:spPr bwMode="auto">
          <a:xfrm>
            <a:off x="3822700" y="2979003"/>
            <a:ext cx="7493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4800">
                <a:latin typeface="Times New Roman" pitchFamily="18" charset="0"/>
                <a:cs typeface="Times New Roman" pitchFamily="18" charset="0"/>
              </a:rPr>
              <a:t>*</a:t>
            </a:r>
          </a:p>
        </p:txBody>
      </p:sp>
      <p:sp>
        <p:nvSpPr>
          <p:cNvPr id="18440" name="TextBox 9"/>
          <p:cNvSpPr txBox="1">
            <a:spLocks noChangeArrowheads="1"/>
          </p:cNvSpPr>
          <p:nvPr/>
        </p:nvSpPr>
        <p:spPr bwMode="auto">
          <a:xfrm>
            <a:off x="4800600" y="2971800"/>
            <a:ext cx="5778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3600" dirty="0">
                <a:cs typeface="Times New Roman" pitchFamily="18" charset="0"/>
              </a:rPr>
              <a:t>=</a:t>
            </a:r>
          </a:p>
        </p:txBody>
      </p:sp>
      <p:cxnSp>
        <p:nvCxnSpPr>
          <p:cNvPr id="12" name="Straight Arrow Connector 11"/>
          <p:cNvCxnSpPr/>
          <p:nvPr/>
        </p:nvCxnSpPr>
        <p:spPr>
          <a:xfrm rot="16200000" flipV="1">
            <a:off x="6509544" y="4452144"/>
            <a:ext cx="522287" cy="174625"/>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442" name="TextBox 13"/>
          <p:cNvSpPr txBox="1">
            <a:spLocks noChangeArrowheads="1"/>
          </p:cNvSpPr>
          <p:nvPr/>
        </p:nvSpPr>
        <p:spPr bwMode="auto">
          <a:xfrm>
            <a:off x="6477000" y="4746625"/>
            <a:ext cx="133549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dirty="0"/>
              <a:t>maxima</a:t>
            </a:r>
          </a:p>
        </p:txBody>
      </p:sp>
      <p:sp>
        <p:nvSpPr>
          <p:cNvPr id="18443" name="TextBox 14"/>
          <p:cNvSpPr txBox="1">
            <a:spLocks noChangeArrowheads="1"/>
          </p:cNvSpPr>
          <p:nvPr/>
        </p:nvSpPr>
        <p:spPr bwMode="auto">
          <a:xfrm>
            <a:off x="6934200" y="1143000"/>
            <a:ext cx="8921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dirty="0"/>
              <a:t>minima</a:t>
            </a:r>
          </a:p>
        </p:txBody>
      </p:sp>
      <p:cxnSp>
        <p:nvCxnSpPr>
          <p:cNvPr id="17" name="Straight Arrow Connector 16"/>
          <p:cNvCxnSpPr/>
          <p:nvPr/>
        </p:nvCxnSpPr>
        <p:spPr>
          <a:xfrm flipH="1">
            <a:off x="6096000" y="1600200"/>
            <a:ext cx="1219200" cy="1378803"/>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624079" y="1752600"/>
            <a:ext cx="228600" cy="1143000"/>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315200" y="4114802"/>
            <a:ext cx="65087" cy="685798"/>
          </a:xfrm>
          <a:prstGeom prst="straightConnector1">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391400" y="6550223"/>
            <a:ext cx="1718740" cy="307777"/>
          </a:xfrm>
          <a:prstGeom prst="rect">
            <a:avLst/>
          </a:prstGeom>
          <a:noFill/>
        </p:spPr>
        <p:txBody>
          <a:bodyPr wrap="none" rtlCol="0">
            <a:spAutoFit/>
          </a:bodyPr>
          <a:lstStyle/>
          <a:p>
            <a:r>
              <a:rPr lang="en-US" sz="1400" dirty="0"/>
              <a:t>Source: N. </a:t>
            </a:r>
            <a:r>
              <a:rPr lang="en-US" sz="1400" dirty="0" err="1"/>
              <a:t>Snavely</a:t>
            </a:r>
            <a:endParaRPr lang="en-US" sz="1400" dirty="0"/>
          </a:p>
        </p:txBody>
      </p:sp>
      <p:sp>
        <p:nvSpPr>
          <p:cNvPr id="16" name="Text Box 15">
            <a:extLst>
              <a:ext uri="{FF2B5EF4-FFF2-40B4-BE49-F238E27FC236}">
                <a16:creationId xmlns:a16="http://schemas.microsoft.com/office/drawing/2014/main" id="{2D24BDC8-25AC-0F4F-AEFE-AB7DBFBEF628}"/>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extLst>
      <p:ext uri="{BB962C8B-B14F-4D97-AF65-F5344CB8AC3E}">
        <p14:creationId xmlns:p14="http://schemas.microsoft.com/office/powerpoint/2010/main" val="398671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4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4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2" grpId="0"/>
      <p:bldP spid="184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dirty="0"/>
              <a:t>Blob filter</a:t>
            </a:r>
          </a:p>
        </p:txBody>
      </p:sp>
      <p:sp>
        <p:nvSpPr>
          <p:cNvPr id="19460" name="Rectangle 9"/>
          <p:cNvSpPr>
            <a:spLocks noGrp="1" noChangeArrowheads="1"/>
          </p:cNvSpPr>
          <p:nvPr>
            <p:ph type="body" idx="1"/>
          </p:nvPr>
        </p:nvSpPr>
        <p:spPr/>
        <p:txBody>
          <a:bodyPr/>
          <a:lstStyle/>
          <a:p>
            <a:r>
              <a:rPr lang="en-US"/>
              <a:t>Laplacian of Gaussian: Circularly symmetric operator for blob detection in 2D</a:t>
            </a:r>
          </a:p>
        </p:txBody>
      </p:sp>
      <p:pic>
        <p:nvPicPr>
          <p:cNvPr id="19461" name="Picture 5" descr="log_color"/>
          <p:cNvPicPr>
            <a:picLocks noChangeAspect="1" noChangeArrowheads="1"/>
          </p:cNvPicPr>
          <p:nvPr/>
        </p:nvPicPr>
        <p:blipFill>
          <a:blip r:embed="rId4" cstate="print"/>
          <a:srcRect/>
          <a:stretch>
            <a:fillRect/>
          </a:stretch>
        </p:blipFill>
        <p:spPr bwMode="auto">
          <a:xfrm>
            <a:off x="1143000" y="1828800"/>
            <a:ext cx="4114800" cy="3086100"/>
          </a:xfrm>
          <a:prstGeom prst="rect">
            <a:avLst/>
          </a:prstGeom>
          <a:noFill/>
          <a:ln w="9525">
            <a:noFill/>
            <a:miter lim="800000"/>
            <a:headEnd/>
            <a:tailEnd/>
          </a:ln>
        </p:spPr>
      </p:pic>
      <p:pic>
        <p:nvPicPr>
          <p:cNvPr id="19462" name="Picture 6" descr="log"/>
          <p:cNvPicPr>
            <a:picLocks noChangeAspect="1" noChangeArrowheads="1"/>
          </p:cNvPicPr>
          <p:nvPr/>
        </p:nvPicPr>
        <p:blipFill>
          <a:blip r:embed="rId5" cstate="print"/>
          <a:srcRect/>
          <a:stretch>
            <a:fillRect/>
          </a:stretch>
        </p:blipFill>
        <p:spPr bwMode="auto">
          <a:xfrm>
            <a:off x="6019800" y="2293938"/>
            <a:ext cx="2057400" cy="2057400"/>
          </a:xfrm>
          <a:prstGeom prst="rect">
            <a:avLst/>
          </a:prstGeom>
          <a:noFill/>
          <a:ln w="9525">
            <a:noFill/>
            <a:miter lim="800000"/>
            <a:headEnd/>
            <a:tailEnd/>
          </a:ln>
        </p:spPr>
      </p:pic>
      <p:graphicFrame>
        <p:nvGraphicFramePr>
          <p:cNvPr id="19458" name="Object 7"/>
          <p:cNvGraphicFramePr>
            <a:graphicFrameLocks noGrp="1" noChangeAspect="1"/>
          </p:cNvGraphicFramePr>
          <p:nvPr>
            <p:ph idx="4294967295"/>
          </p:nvPr>
        </p:nvGraphicFramePr>
        <p:xfrm>
          <a:off x="2820988" y="5105400"/>
          <a:ext cx="3579812" cy="1439863"/>
        </p:xfrm>
        <a:graphic>
          <a:graphicData uri="http://schemas.openxmlformats.org/presentationml/2006/ole">
            <mc:AlternateContent xmlns:mc="http://schemas.openxmlformats.org/markup-compatibility/2006">
              <mc:Choice xmlns:v="urn:schemas-microsoft-com:vml" Requires="v">
                <p:oleObj spid="_x0000_s19566" name="Equation" r:id="rId6" imgW="1104840" imgH="444240" progId="Equation.3">
                  <p:embed/>
                </p:oleObj>
              </mc:Choice>
              <mc:Fallback>
                <p:oleObj name="Equation" r:id="rId6" imgW="1104840" imgH="44424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0988" y="5105400"/>
                        <a:ext cx="3579812" cy="143986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 name="Text Box 15">
            <a:extLst>
              <a:ext uri="{FF2B5EF4-FFF2-40B4-BE49-F238E27FC236}">
                <a16:creationId xmlns:a16="http://schemas.microsoft.com/office/drawing/2014/main" id="{0C6D5E97-08AC-B541-985A-691DCE66E0AC}"/>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4"/>
          <p:cNvSpPr>
            <a:spLocks noGrp="1" noChangeArrowheads="1"/>
          </p:cNvSpPr>
          <p:nvPr>
            <p:ph type="title"/>
          </p:nvPr>
        </p:nvSpPr>
        <p:spPr>
          <a:xfrm>
            <a:off x="609600" y="76200"/>
            <a:ext cx="7924800" cy="838200"/>
          </a:xfrm>
        </p:spPr>
        <p:txBody>
          <a:bodyPr/>
          <a:lstStyle/>
          <a:p>
            <a:r>
              <a:rPr lang="en-US"/>
              <a:t>Recall: Edge detection</a:t>
            </a:r>
          </a:p>
        </p:txBody>
      </p:sp>
      <p:graphicFrame>
        <p:nvGraphicFramePr>
          <p:cNvPr id="16386" name="Object 6"/>
          <p:cNvGraphicFramePr>
            <a:graphicFrameLocks noChangeAspect="1"/>
          </p:cNvGraphicFramePr>
          <p:nvPr/>
        </p:nvGraphicFramePr>
        <p:xfrm>
          <a:off x="1582738" y="1524000"/>
          <a:ext cx="5516562" cy="4343400"/>
        </p:xfrm>
        <a:graphic>
          <a:graphicData uri="http://schemas.openxmlformats.org/presentationml/2006/ole">
            <mc:AlternateContent xmlns:mc="http://schemas.openxmlformats.org/markup-compatibility/2006">
              <mc:Choice xmlns:v="urn:schemas-microsoft-com:vml" Requires="v">
                <p:oleObj spid="_x0000_s16696" name="Photo Editor Photo" r:id="rId4" imgW="6001588" imgH="4847619" progId="">
                  <p:embed/>
                </p:oleObj>
              </mc:Choice>
              <mc:Fallback>
                <p:oleObj name="Photo Editor Photo" r:id="rId4" imgW="6001588" imgH="4847619" progId="">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2738" y="1524000"/>
                        <a:ext cx="5516562" cy="434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7" name="Object 7"/>
          <p:cNvGraphicFramePr>
            <a:graphicFrameLocks noGrp="1" noChangeAspect="1"/>
          </p:cNvGraphicFramePr>
          <p:nvPr>
            <p:ph sz="quarter" idx="4294967295"/>
          </p:nvPr>
        </p:nvGraphicFramePr>
        <p:xfrm>
          <a:off x="241300" y="4648200"/>
          <a:ext cx="1103313" cy="757238"/>
        </p:xfrm>
        <a:graphic>
          <a:graphicData uri="http://schemas.openxmlformats.org/presentationml/2006/ole">
            <mc:AlternateContent xmlns:mc="http://schemas.openxmlformats.org/markup-compatibility/2006">
              <mc:Choice xmlns:v="urn:schemas-microsoft-com:vml" Requires="v">
                <p:oleObj spid="_x0000_s16697" name="Equation" r:id="rId6" imgW="558720" imgH="393480" progId="Equation.3">
                  <p:embed/>
                </p:oleObj>
              </mc:Choice>
              <mc:Fallback>
                <p:oleObj name="Equation" r:id="rId6" imgW="558720" imgH="39348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300" y="4648200"/>
                        <a:ext cx="1103313" cy="7572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6390" name="Text Box 8"/>
          <p:cNvSpPr txBox="1">
            <a:spLocks noChangeArrowheads="1"/>
          </p:cNvSpPr>
          <p:nvPr/>
        </p:nvSpPr>
        <p:spPr bwMode="auto">
          <a:xfrm>
            <a:off x="792163" y="2066925"/>
            <a:ext cx="268287" cy="457200"/>
          </a:xfrm>
          <a:prstGeom prst="rect">
            <a:avLst/>
          </a:prstGeom>
          <a:noFill/>
          <a:ln w="9525">
            <a:noFill/>
            <a:miter lim="800000"/>
            <a:headEnd/>
            <a:tailEnd/>
          </a:ln>
        </p:spPr>
        <p:txBody>
          <a:bodyPr wrap="none">
            <a:spAutoFit/>
          </a:bodyPr>
          <a:lstStyle/>
          <a:p>
            <a:r>
              <a:rPr lang="en-US" sz="2400" i="1">
                <a:latin typeface="Times New Roman" pitchFamily="18" charset="0"/>
              </a:rPr>
              <a:t>f</a:t>
            </a:r>
          </a:p>
        </p:txBody>
      </p:sp>
      <p:graphicFrame>
        <p:nvGraphicFramePr>
          <p:cNvPr id="16388" name="Object 9"/>
          <p:cNvGraphicFramePr>
            <a:graphicFrameLocks noGrp="1" noChangeAspect="1"/>
          </p:cNvGraphicFramePr>
          <p:nvPr>
            <p:ph sz="quarter" idx="4294967295"/>
          </p:nvPr>
        </p:nvGraphicFramePr>
        <p:xfrm>
          <a:off x="665163" y="3286125"/>
          <a:ext cx="679450" cy="788988"/>
        </p:xfrm>
        <a:graphic>
          <a:graphicData uri="http://schemas.openxmlformats.org/presentationml/2006/ole">
            <mc:AlternateContent xmlns:mc="http://schemas.openxmlformats.org/markup-compatibility/2006">
              <mc:Choice xmlns:v="urn:schemas-microsoft-com:vml" Requires="v">
                <p:oleObj spid="_x0000_s16698" name="Equation" r:id="rId8" imgW="330120" imgH="393480" progId="Equation.3">
                  <p:embed/>
                </p:oleObj>
              </mc:Choice>
              <mc:Fallback>
                <p:oleObj name="Equation" r:id="rId8" imgW="330120" imgH="39348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5163" y="3286125"/>
                        <a:ext cx="679450" cy="7889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6391" name="Text Box 10"/>
          <p:cNvSpPr txBox="1">
            <a:spLocks noChangeArrowheads="1"/>
          </p:cNvSpPr>
          <p:nvPr/>
        </p:nvSpPr>
        <p:spPr bwMode="auto">
          <a:xfrm>
            <a:off x="7610475" y="6477000"/>
            <a:ext cx="1457325" cy="304800"/>
          </a:xfrm>
          <a:prstGeom prst="rect">
            <a:avLst/>
          </a:prstGeom>
          <a:noFill/>
          <a:ln w="9525">
            <a:noFill/>
            <a:miter lim="800000"/>
            <a:headEnd/>
            <a:tailEnd/>
          </a:ln>
        </p:spPr>
        <p:txBody>
          <a:bodyPr wrap="none">
            <a:spAutoFit/>
          </a:bodyPr>
          <a:lstStyle/>
          <a:p>
            <a:pPr algn="ctr"/>
            <a:r>
              <a:rPr lang="en-US" sz="1400"/>
              <a:t>Source: S. Seitz</a:t>
            </a:r>
          </a:p>
        </p:txBody>
      </p:sp>
      <p:sp>
        <p:nvSpPr>
          <p:cNvPr id="16392" name="Text Box 12"/>
          <p:cNvSpPr txBox="1">
            <a:spLocks noChangeArrowheads="1"/>
          </p:cNvSpPr>
          <p:nvPr/>
        </p:nvSpPr>
        <p:spPr bwMode="auto">
          <a:xfrm>
            <a:off x="7023100" y="1905000"/>
            <a:ext cx="717550" cy="366713"/>
          </a:xfrm>
          <a:prstGeom prst="rect">
            <a:avLst/>
          </a:prstGeom>
          <a:noFill/>
          <a:ln w="9525">
            <a:noFill/>
            <a:miter lim="800000"/>
            <a:headEnd/>
            <a:tailEnd/>
          </a:ln>
        </p:spPr>
        <p:txBody>
          <a:bodyPr wrap="none">
            <a:spAutoFit/>
          </a:bodyPr>
          <a:lstStyle/>
          <a:p>
            <a:r>
              <a:rPr lang="en-US" sz="1800"/>
              <a:t>Edge</a:t>
            </a:r>
          </a:p>
        </p:txBody>
      </p:sp>
      <p:sp>
        <p:nvSpPr>
          <p:cNvPr id="16393" name="Text Box 13"/>
          <p:cNvSpPr txBox="1">
            <a:spLocks noChangeArrowheads="1"/>
          </p:cNvSpPr>
          <p:nvPr/>
        </p:nvSpPr>
        <p:spPr bwMode="auto">
          <a:xfrm>
            <a:off x="7004050" y="3241675"/>
            <a:ext cx="1403350" cy="641350"/>
          </a:xfrm>
          <a:prstGeom prst="rect">
            <a:avLst/>
          </a:prstGeom>
          <a:noFill/>
          <a:ln w="9525">
            <a:noFill/>
            <a:miter lim="800000"/>
            <a:headEnd/>
            <a:tailEnd/>
          </a:ln>
        </p:spPr>
        <p:txBody>
          <a:bodyPr wrap="none">
            <a:spAutoFit/>
          </a:bodyPr>
          <a:lstStyle/>
          <a:p>
            <a:r>
              <a:rPr lang="en-US" sz="1800"/>
              <a:t>Derivative</a:t>
            </a:r>
            <a:br>
              <a:rPr lang="en-US" sz="1800"/>
            </a:br>
            <a:r>
              <a:rPr lang="en-US" sz="1800"/>
              <a:t>of Gaussian</a:t>
            </a:r>
          </a:p>
        </p:txBody>
      </p:sp>
      <p:sp>
        <p:nvSpPr>
          <p:cNvPr id="16394" name="Text Box 14"/>
          <p:cNvSpPr txBox="1">
            <a:spLocks noChangeArrowheads="1"/>
          </p:cNvSpPr>
          <p:nvPr/>
        </p:nvSpPr>
        <p:spPr bwMode="auto">
          <a:xfrm>
            <a:off x="6946900" y="4616450"/>
            <a:ext cx="1968500" cy="641350"/>
          </a:xfrm>
          <a:prstGeom prst="rect">
            <a:avLst/>
          </a:prstGeom>
          <a:noFill/>
          <a:ln w="9525">
            <a:noFill/>
            <a:miter lim="800000"/>
            <a:headEnd/>
            <a:tailEnd/>
          </a:ln>
        </p:spPr>
        <p:txBody>
          <a:bodyPr wrap="none">
            <a:spAutoFit/>
          </a:bodyPr>
          <a:lstStyle/>
          <a:p>
            <a:r>
              <a:rPr lang="en-US" sz="1800"/>
              <a:t>Edge = maximum</a:t>
            </a:r>
            <a:br>
              <a:rPr lang="en-US" sz="1800"/>
            </a:br>
            <a:r>
              <a:rPr lang="en-US" sz="1800"/>
              <a:t>of derivative</a:t>
            </a:r>
          </a:p>
        </p:txBody>
      </p:sp>
      <p:sp>
        <p:nvSpPr>
          <p:cNvPr id="11" name="Text Box 15">
            <a:extLst>
              <a:ext uri="{FF2B5EF4-FFF2-40B4-BE49-F238E27FC236}">
                <a16:creationId xmlns:a16="http://schemas.microsoft.com/office/drawing/2014/main" id="{3FF2B3AB-81A6-6F42-B01B-04D0DC672739}"/>
              </a:ext>
            </a:extLst>
          </p:cNvPr>
          <p:cNvSpPr txBox="1">
            <a:spLocks noChangeArrowheads="1"/>
          </p:cNvSpPr>
          <p:nvPr/>
        </p:nvSpPr>
        <p:spPr bwMode="auto">
          <a:xfrm>
            <a:off x="0" y="6553200"/>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2"/>
          <p:cNvSpPr>
            <a:spLocks noGrp="1" noChangeArrowheads="1"/>
          </p:cNvSpPr>
          <p:nvPr>
            <p:ph type="title"/>
          </p:nvPr>
        </p:nvSpPr>
        <p:spPr/>
        <p:txBody>
          <a:bodyPr/>
          <a:lstStyle/>
          <a:p>
            <a:r>
              <a:rPr lang="en-US"/>
              <a:t>Edge detection, Take 2</a:t>
            </a:r>
          </a:p>
        </p:txBody>
      </p:sp>
      <p:graphicFrame>
        <p:nvGraphicFramePr>
          <p:cNvPr id="17410" name="Object 4"/>
          <p:cNvGraphicFramePr>
            <a:graphicFrameLocks noGrp="1" noChangeAspect="1"/>
          </p:cNvGraphicFramePr>
          <p:nvPr>
            <p:ph idx="4294967295"/>
          </p:nvPr>
        </p:nvGraphicFramePr>
        <p:xfrm>
          <a:off x="1357313" y="1524000"/>
          <a:ext cx="5500687" cy="4464050"/>
        </p:xfrm>
        <a:graphic>
          <a:graphicData uri="http://schemas.openxmlformats.org/presentationml/2006/ole">
            <mc:AlternateContent xmlns:mc="http://schemas.openxmlformats.org/markup-compatibility/2006">
              <mc:Choice xmlns:v="urn:schemas-microsoft-com:vml" Requires="v">
                <p:oleObj spid="_x0000_s17720" name="Photo Editor Photo" r:id="rId4" imgW="6125430" imgH="4971429" progId="">
                  <p:embed/>
                </p:oleObj>
              </mc:Choice>
              <mc:Fallback>
                <p:oleObj name="Photo Editor Photo" r:id="rId4" imgW="6125430" imgH="4971429"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7313" y="1524000"/>
                        <a:ext cx="5500687" cy="4464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1" name="Object 6"/>
          <p:cNvGraphicFramePr>
            <a:graphicFrameLocks noChangeAspect="1"/>
          </p:cNvGraphicFramePr>
          <p:nvPr/>
        </p:nvGraphicFramePr>
        <p:xfrm>
          <a:off x="76200" y="4745038"/>
          <a:ext cx="1228725" cy="806450"/>
        </p:xfrm>
        <a:graphic>
          <a:graphicData uri="http://schemas.openxmlformats.org/presentationml/2006/ole">
            <mc:AlternateContent xmlns:mc="http://schemas.openxmlformats.org/markup-compatibility/2006">
              <mc:Choice xmlns:v="urn:schemas-microsoft-com:vml" Requires="v">
                <p:oleObj spid="_x0000_s17721" name="Equation" r:id="rId6" imgW="622080" imgH="419040" progId="Equation.3">
                  <p:embed/>
                </p:oleObj>
              </mc:Choice>
              <mc:Fallback>
                <p:oleObj name="Equation" r:id="rId6" imgW="622080" imgH="41904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4745038"/>
                        <a:ext cx="1228725" cy="806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4" name="Text Box 7"/>
          <p:cNvSpPr txBox="1">
            <a:spLocks noChangeArrowheads="1"/>
          </p:cNvSpPr>
          <p:nvPr/>
        </p:nvSpPr>
        <p:spPr bwMode="auto">
          <a:xfrm>
            <a:off x="688975" y="2187575"/>
            <a:ext cx="268288" cy="457200"/>
          </a:xfrm>
          <a:prstGeom prst="rect">
            <a:avLst/>
          </a:prstGeom>
          <a:noFill/>
          <a:ln w="9525">
            <a:noFill/>
            <a:miter lim="800000"/>
            <a:headEnd/>
            <a:tailEnd/>
          </a:ln>
        </p:spPr>
        <p:txBody>
          <a:bodyPr wrap="none">
            <a:spAutoFit/>
          </a:bodyPr>
          <a:lstStyle/>
          <a:p>
            <a:r>
              <a:rPr lang="en-US" sz="2400" i="1">
                <a:latin typeface="Times New Roman" pitchFamily="18" charset="0"/>
              </a:rPr>
              <a:t>f</a:t>
            </a:r>
          </a:p>
        </p:txBody>
      </p:sp>
      <p:graphicFrame>
        <p:nvGraphicFramePr>
          <p:cNvPr id="17412" name="Object 8"/>
          <p:cNvGraphicFramePr>
            <a:graphicFrameLocks noChangeAspect="1"/>
          </p:cNvGraphicFramePr>
          <p:nvPr/>
        </p:nvGraphicFramePr>
        <p:xfrm>
          <a:off x="484188" y="3381375"/>
          <a:ext cx="836612" cy="839788"/>
        </p:xfrm>
        <a:graphic>
          <a:graphicData uri="http://schemas.openxmlformats.org/presentationml/2006/ole">
            <mc:AlternateContent xmlns:mc="http://schemas.openxmlformats.org/markup-compatibility/2006">
              <mc:Choice xmlns:v="urn:schemas-microsoft-com:vml" Requires="v">
                <p:oleObj spid="_x0000_s17722" name="Equation" r:id="rId8" imgW="406080" imgH="419040" progId="Equation.3">
                  <p:embed/>
                </p:oleObj>
              </mc:Choice>
              <mc:Fallback>
                <p:oleObj name="Equation" r:id="rId8" imgW="406080" imgH="41904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188" y="3381375"/>
                        <a:ext cx="836612" cy="839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5" name="Text Box 9"/>
          <p:cNvSpPr txBox="1">
            <a:spLocks noChangeArrowheads="1"/>
          </p:cNvSpPr>
          <p:nvPr/>
        </p:nvSpPr>
        <p:spPr bwMode="auto">
          <a:xfrm>
            <a:off x="6858000" y="2133600"/>
            <a:ext cx="717550" cy="366713"/>
          </a:xfrm>
          <a:prstGeom prst="rect">
            <a:avLst/>
          </a:prstGeom>
          <a:noFill/>
          <a:ln w="9525">
            <a:noFill/>
            <a:miter lim="800000"/>
            <a:headEnd/>
            <a:tailEnd/>
          </a:ln>
        </p:spPr>
        <p:txBody>
          <a:bodyPr wrap="none">
            <a:spAutoFit/>
          </a:bodyPr>
          <a:lstStyle/>
          <a:p>
            <a:r>
              <a:rPr lang="en-US" sz="1800"/>
              <a:t>Edge</a:t>
            </a:r>
          </a:p>
        </p:txBody>
      </p:sp>
      <p:sp>
        <p:nvSpPr>
          <p:cNvPr id="17416" name="Text Box 10"/>
          <p:cNvSpPr txBox="1">
            <a:spLocks noChangeArrowheads="1"/>
          </p:cNvSpPr>
          <p:nvPr/>
        </p:nvSpPr>
        <p:spPr bwMode="auto">
          <a:xfrm>
            <a:off x="6838950" y="3276600"/>
            <a:ext cx="2000250" cy="915988"/>
          </a:xfrm>
          <a:prstGeom prst="rect">
            <a:avLst/>
          </a:prstGeom>
          <a:noFill/>
          <a:ln w="9525">
            <a:noFill/>
            <a:miter lim="800000"/>
            <a:headEnd/>
            <a:tailEnd/>
          </a:ln>
        </p:spPr>
        <p:txBody>
          <a:bodyPr wrap="none">
            <a:spAutoFit/>
          </a:bodyPr>
          <a:lstStyle/>
          <a:p>
            <a:r>
              <a:rPr lang="en-US" sz="1800"/>
              <a:t>Second derivative</a:t>
            </a:r>
            <a:br>
              <a:rPr lang="en-US" sz="1800"/>
            </a:br>
            <a:r>
              <a:rPr lang="en-US" sz="1800"/>
              <a:t>of Gaussian </a:t>
            </a:r>
            <a:br>
              <a:rPr lang="en-US" sz="1800"/>
            </a:br>
            <a:r>
              <a:rPr lang="en-US" sz="1800"/>
              <a:t>(Laplacian)</a:t>
            </a:r>
          </a:p>
        </p:txBody>
      </p:sp>
      <p:sp>
        <p:nvSpPr>
          <p:cNvPr id="17417" name="Text Box 11"/>
          <p:cNvSpPr txBox="1">
            <a:spLocks noChangeArrowheads="1"/>
          </p:cNvSpPr>
          <p:nvPr/>
        </p:nvSpPr>
        <p:spPr bwMode="auto">
          <a:xfrm>
            <a:off x="6781800" y="4845050"/>
            <a:ext cx="2336800" cy="641350"/>
          </a:xfrm>
          <a:prstGeom prst="rect">
            <a:avLst/>
          </a:prstGeom>
          <a:noFill/>
          <a:ln w="9525">
            <a:noFill/>
            <a:miter lim="800000"/>
            <a:headEnd/>
            <a:tailEnd/>
          </a:ln>
        </p:spPr>
        <p:txBody>
          <a:bodyPr wrap="none">
            <a:spAutoFit/>
          </a:bodyPr>
          <a:lstStyle/>
          <a:p>
            <a:r>
              <a:rPr lang="en-US" sz="1800"/>
              <a:t>Edge = zero crossing</a:t>
            </a:r>
            <a:br>
              <a:rPr lang="en-US" sz="1800"/>
            </a:br>
            <a:r>
              <a:rPr lang="en-US" sz="1800"/>
              <a:t>of second derivative</a:t>
            </a:r>
          </a:p>
        </p:txBody>
      </p:sp>
      <p:sp>
        <p:nvSpPr>
          <p:cNvPr id="17418" name="Text Box 14"/>
          <p:cNvSpPr txBox="1">
            <a:spLocks noChangeArrowheads="1"/>
          </p:cNvSpPr>
          <p:nvPr/>
        </p:nvSpPr>
        <p:spPr bwMode="auto">
          <a:xfrm>
            <a:off x="7610475" y="6477000"/>
            <a:ext cx="1457325" cy="304800"/>
          </a:xfrm>
          <a:prstGeom prst="rect">
            <a:avLst/>
          </a:prstGeom>
          <a:noFill/>
          <a:ln w="9525">
            <a:noFill/>
            <a:miter lim="800000"/>
            <a:headEnd/>
            <a:tailEnd/>
          </a:ln>
        </p:spPr>
        <p:txBody>
          <a:bodyPr wrap="none">
            <a:spAutoFit/>
          </a:bodyPr>
          <a:lstStyle/>
          <a:p>
            <a:pPr algn="ctr"/>
            <a:r>
              <a:rPr lang="en-US" sz="1400"/>
              <a:t>Source: S. Seitz</a:t>
            </a:r>
          </a:p>
        </p:txBody>
      </p:sp>
      <p:sp>
        <p:nvSpPr>
          <p:cNvPr id="11" name="Text Box 15">
            <a:extLst>
              <a:ext uri="{FF2B5EF4-FFF2-40B4-BE49-F238E27FC236}">
                <a16:creationId xmlns:a16="http://schemas.microsoft.com/office/drawing/2014/main" id="{651D015A-3F00-7149-AE7E-63BD10EFB6C6}"/>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4" descr="ripples copy"/>
          <p:cNvPicPr>
            <a:picLocks noChangeAspect="1" noChangeArrowheads="1"/>
          </p:cNvPicPr>
          <p:nvPr/>
        </p:nvPicPr>
        <p:blipFill>
          <a:blip r:embed="rId3" cstate="print"/>
          <a:srcRect/>
          <a:stretch>
            <a:fillRect/>
          </a:stretch>
        </p:blipFill>
        <p:spPr bwMode="auto">
          <a:xfrm>
            <a:off x="33338" y="1997075"/>
            <a:ext cx="9077325" cy="2314575"/>
          </a:xfrm>
          <a:prstGeom prst="rect">
            <a:avLst/>
          </a:prstGeom>
          <a:noFill/>
          <a:ln w="9525">
            <a:noFill/>
            <a:miter lim="800000"/>
            <a:headEnd/>
            <a:tailEnd/>
          </a:ln>
        </p:spPr>
      </p:pic>
      <p:sp>
        <p:nvSpPr>
          <p:cNvPr id="48131" name="Rectangle 2"/>
          <p:cNvSpPr>
            <a:spLocks noGrp="1" noChangeArrowheads="1"/>
          </p:cNvSpPr>
          <p:nvPr>
            <p:ph type="title"/>
          </p:nvPr>
        </p:nvSpPr>
        <p:spPr/>
        <p:txBody>
          <a:bodyPr/>
          <a:lstStyle/>
          <a:p>
            <a:r>
              <a:rPr lang="en-US"/>
              <a:t>From edges to blobs</a:t>
            </a:r>
          </a:p>
        </p:txBody>
      </p:sp>
      <p:sp>
        <p:nvSpPr>
          <p:cNvPr id="48132" name="Rectangle 3"/>
          <p:cNvSpPr>
            <a:spLocks noGrp="1" noChangeArrowheads="1"/>
          </p:cNvSpPr>
          <p:nvPr>
            <p:ph type="body" idx="1"/>
          </p:nvPr>
        </p:nvSpPr>
        <p:spPr>
          <a:xfrm>
            <a:off x="685800" y="914400"/>
            <a:ext cx="7772400" cy="1295400"/>
          </a:xfrm>
        </p:spPr>
        <p:txBody>
          <a:bodyPr/>
          <a:lstStyle/>
          <a:p>
            <a:pPr>
              <a:buFontTx/>
              <a:buChar char="•"/>
            </a:pPr>
            <a:r>
              <a:rPr lang="en-US"/>
              <a:t>Edge = ripple</a:t>
            </a:r>
          </a:p>
          <a:p>
            <a:pPr>
              <a:buFontTx/>
              <a:buChar char="•"/>
            </a:pPr>
            <a:r>
              <a:rPr lang="en-US"/>
              <a:t>Blob = superposition of two ripples</a:t>
            </a:r>
          </a:p>
        </p:txBody>
      </p:sp>
      <p:sp>
        <p:nvSpPr>
          <p:cNvPr id="1256458" name="Text Box 10"/>
          <p:cNvSpPr txBox="1">
            <a:spLocks noChangeArrowheads="1"/>
          </p:cNvSpPr>
          <p:nvPr/>
        </p:nvSpPr>
        <p:spPr bwMode="auto">
          <a:xfrm>
            <a:off x="561975" y="4905375"/>
            <a:ext cx="8201025" cy="1800225"/>
          </a:xfrm>
          <a:prstGeom prst="rect">
            <a:avLst/>
          </a:prstGeom>
          <a:noFill/>
          <a:ln w="9525">
            <a:noFill/>
            <a:miter lim="800000"/>
            <a:headEnd/>
            <a:tailEnd/>
          </a:ln>
        </p:spPr>
        <p:txBody>
          <a:bodyPr>
            <a:spAutoFit/>
          </a:bodyPr>
          <a:lstStyle/>
          <a:p>
            <a:r>
              <a:rPr lang="en-US" b="1"/>
              <a:t>Spatial selection</a:t>
            </a:r>
            <a:r>
              <a:rPr lang="en-US"/>
              <a:t>: the magnitude of the Laplacian</a:t>
            </a:r>
            <a:br>
              <a:rPr lang="en-US"/>
            </a:br>
            <a:r>
              <a:rPr lang="en-US"/>
              <a:t>response will achieve a maximum at the center of</a:t>
            </a:r>
            <a:br>
              <a:rPr lang="en-US"/>
            </a:br>
            <a:r>
              <a:rPr lang="en-US"/>
              <a:t>the blob, provided the scale of the Laplacian is</a:t>
            </a:r>
            <a:br>
              <a:rPr lang="en-US"/>
            </a:br>
            <a:r>
              <a:rPr lang="en-US"/>
              <a:t>“matched” to the scale of the blob</a:t>
            </a:r>
          </a:p>
        </p:txBody>
      </p:sp>
      <p:grpSp>
        <p:nvGrpSpPr>
          <p:cNvPr id="2" name="Group 13"/>
          <p:cNvGrpSpPr>
            <a:grpSpLocks/>
          </p:cNvGrpSpPr>
          <p:nvPr/>
        </p:nvGrpSpPr>
        <p:grpSpPr bwMode="auto">
          <a:xfrm>
            <a:off x="7315200" y="4235450"/>
            <a:ext cx="1250950" cy="641350"/>
            <a:chOff x="4560" y="2640"/>
            <a:chExt cx="788" cy="574"/>
          </a:xfrm>
        </p:grpSpPr>
        <p:sp>
          <p:nvSpPr>
            <p:cNvPr id="48135" name="Text Box 11"/>
            <p:cNvSpPr txBox="1">
              <a:spLocks noChangeArrowheads="1"/>
            </p:cNvSpPr>
            <p:nvPr/>
          </p:nvSpPr>
          <p:spPr bwMode="auto">
            <a:xfrm>
              <a:off x="4560" y="2886"/>
              <a:ext cx="788" cy="328"/>
            </a:xfrm>
            <a:prstGeom prst="rect">
              <a:avLst/>
            </a:prstGeom>
            <a:noFill/>
            <a:ln w="9525">
              <a:noFill/>
              <a:miter lim="800000"/>
              <a:headEnd/>
              <a:tailEnd/>
            </a:ln>
          </p:spPr>
          <p:txBody>
            <a:bodyPr wrap="none">
              <a:spAutoFit/>
            </a:bodyPr>
            <a:lstStyle/>
            <a:p>
              <a:r>
                <a:rPr lang="en-US" sz="1800" b="1">
                  <a:solidFill>
                    <a:srgbClr val="FF0000"/>
                  </a:solidFill>
                </a:rPr>
                <a:t>maximum</a:t>
              </a:r>
            </a:p>
          </p:txBody>
        </p:sp>
        <p:sp>
          <p:nvSpPr>
            <p:cNvPr id="48136" name="Line 12"/>
            <p:cNvSpPr>
              <a:spLocks noChangeShapeType="1"/>
            </p:cNvSpPr>
            <p:nvPr/>
          </p:nvSpPr>
          <p:spPr bwMode="auto">
            <a:xfrm flipV="1">
              <a:off x="4990" y="2640"/>
              <a:ext cx="0" cy="288"/>
            </a:xfrm>
            <a:prstGeom prst="line">
              <a:avLst/>
            </a:prstGeom>
            <a:noFill/>
            <a:ln w="25400">
              <a:solidFill>
                <a:srgbClr val="FF0000"/>
              </a:solidFill>
              <a:round/>
              <a:headEnd/>
              <a:tailEnd type="triangle" w="med" len="med"/>
            </a:ln>
          </p:spPr>
          <p:txBody>
            <a:bodyPr/>
            <a:lstStyle/>
            <a:p>
              <a:endParaRPr lang="en-US"/>
            </a:p>
          </p:txBody>
        </p:sp>
      </p:grpSp>
      <p:sp>
        <p:nvSpPr>
          <p:cNvPr id="9" name="Text Box 15">
            <a:extLst>
              <a:ext uri="{FF2B5EF4-FFF2-40B4-BE49-F238E27FC236}">
                <a16:creationId xmlns:a16="http://schemas.microsoft.com/office/drawing/2014/main" id="{5E492FAA-F754-2A47-8AFE-EBFC405C9877}"/>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56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64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t>Scale selection</a:t>
            </a:r>
          </a:p>
        </p:txBody>
      </p:sp>
      <p:sp>
        <p:nvSpPr>
          <p:cNvPr id="1314819" name="Rectangle 3"/>
          <p:cNvSpPr>
            <a:spLocks noGrp="1" noChangeArrowheads="1"/>
          </p:cNvSpPr>
          <p:nvPr>
            <p:ph type="body" idx="1"/>
          </p:nvPr>
        </p:nvSpPr>
        <p:spPr>
          <a:xfrm>
            <a:off x="533400" y="914400"/>
            <a:ext cx="8153400" cy="2590800"/>
          </a:xfrm>
        </p:spPr>
        <p:txBody>
          <a:bodyPr/>
          <a:lstStyle/>
          <a:p>
            <a:pPr>
              <a:buFontTx/>
              <a:buChar char="•"/>
            </a:pPr>
            <a:r>
              <a:rPr lang="en-US"/>
              <a:t>We want to find the characteristic scale of the blob by convolving it with Laplacians at several scales and looking for the maximum response</a:t>
            </a:r>
          </a:p>
          <a:p>
            <a:pPr>
              <a:buFontTx/>
              <a:buChar char="•"/>
            </a:pPr>
            <a:r>
              <a:rPr lang="en-US"/>
              <a:t>However, Laplacian response decays as scale increases:</a:t>
            </a:r>
          </a:p>
        </p:txBody>
      </p:sp>
      <p:grpSp>
        <p:nvGrpSpPr>
          <p:cNvPr id="2" name="Group 9"/>
          <p:cNvGrpSpPr>
            <a:grpSpLocks/>
          </p:cNvGrpSpPr>
          <p:nvPr/>
        </p:nvGrpSpPr>
        <p:grpSpPr bwMode="auto">
          <a:xfrm>
            <a:off x="95250" y="3276600"/>
            <a:ext cx="8858250" cy="2774950"/>
            <a:chOff x="60" y="2064"/>
            <a:chExt cx="5580" cy="1748"/>
          </a:xfrm>
        </p:grpSpPr>
        <p:pic>
          <p:nvPicPr>
            <p:cNvPr id="49158" name="Picture 4" descr="scale_unnorm"/>
            <p:cNvPicPr>
              <a:picLocks noChangeAspect="1" noChangeArrowheads="1"/>
            </p:cNvPicPr>
            <p:nvPr/>
          </p:nvPicPr>
          <p:blipFill>
            <a:blip r:embed="rId3" cstate="print"/>
            <a:srcRect/>
            <a:stretch>
              <a:fillRect/>
            </a:stretch>
          </p:blipFill>
          <p:spPr bwMode="auto">
            <a:xfrm>
              <a:off x="96" y="2064"/>
              <a:ext cx="5544" cy="1470"/>
            </a:xfrm>
            <a:prstGeom prst="rect">
              <a:avLst/>
            </a:prstGeom>
            <a:noFill/>
            <a:ln w="9525">
              <a:noFill/>
              <a:miter lim="800000"/>
              <a:headEnd/>
              <a:tailEnd/>
            </a:ln>
          </p:spPr>
        </p:pic>
        <p:sp>
          <p:nvSpPr>
            <p:cNvPr id="49159" name="Rectangle 6"/>
            <p:cNvSpPr>
              <a:spLocks noChangeArrowheads="1"/>
            </p:cNvSpPr>
            <p:nvPr/>
          </p:nvSpPr>
          <p:spPr bwMode="auto">
            <a:xfrm>
              <a:off x="1691" y="3465"/>
              <a:ext cx="901" cy="231"/>
            </a:xfrm>
            <a:prstGeom prst="rect">
              <a:avLst/>
            </a:prstGeom>
            <a:noFill/>
            <a:ln w="9525">
              <a:noFill/>
              <a:miter lim="800000"/>
              <a:headEnd/>
              <a:tailEnd/>
            </a:ln>
          </p:spPr>
          <p:txBody>
            <a:bodyPr wrap="none">
              <a:spAutoFit/>
            </a:bodyPr>
            <a:lstStyle/>
            <a:p>
              <a:r>
                <a:rPr lang="en-US" sz="1800"/>
                <a:t>increasing </a:t>
              </a:r>
              <a:r>
                <a:rPr lang="el-GR" sz="1800"/>
                <a:t>σ</a:t>
              </a:r>
              <a:endParaRPr lang="en-US" sz="1800"/>
            </a:p>
          </p:txBody>
        </p:sp>
        <p:sp>
          <p:nvSpPr>
            <p:cNvPr id="49160" name="Line 7"/>
            <p:cNvSpPr>
              <a:spLocks noChangeShapeType="1"/>
            </p:cNvSpPr>
            <p:nvPr/>
          </p:nvSpPr>
          <p:spPr bwMode="auto">
            <a:xfrm>
              <a:off x="2640" y="3600"/>
              <a:ext cx="960" cy="0"/>
            </a:xfrm>
            <a:prstGeom prst="line">
              <a:avLst/>
            </a:prstGeom>
            <a:noFill/>
            <a:ln w="9525">
              <a:solidFill>
                <a:schemeClr val="tx1"/>
              </a:solidFill>
              <a:round/>
              <a:headEnd/>
              <a:tailEnd type="triangle" w="med" len="med"/>
            </a:ln>
          </p:spPr>
          <p:txBody>
            <a:bodyPr/>
            <a:lstStyle/>
            <a:p>
              <a:endParaRPr lang="en-US"/>
            </a:p>
          </p:txBody>
        </p:sp>
        <p:sp>
          <p:nvSpPr>
            <p:cNvPr id="49161" name="Rectangle 8"/>
            <p:cNvSpPr>
              <a:spLocks noChangeArrowheads="1"/>
            </p:cNvSpPr>
            <p:nvPr/>
          </p:nvSpPr>
          <p:spPr bwMode="auto">
            <a:xfrm>
              <a:off x="60" y="3408"/>
              <a:ext cx="996" cy="404"/>
            </a:xfrm>
            <a:prstGeom prst="rect">
              <a:avLst/>
            </a:prstGeom>
            <a:solidFill>
              <a:schemeClr val="bg1"/>
            </a:solidFill>
            <a:ln w="9525">
              <a:noFill/>
              <a:miter lim="800000"/>
              <a:headEnd/>
              <a:tailEnd/>
            </a:ln>
          </p:spPr>
          <p:txBody>
            <a:bodyPr wrap="none">
              <a:spAutoFit/>
            </a:bodyPr>
            <a:lstStyle/>
            <a:p>
              <a:pPr algn="ctr"/>
              <a:r>
                <a:rPr lang="en-US" sz="1800"/>
                <a:t>original signal</a:t>
              </a:r>
              <a:br>
                <a:rPr lang="en-US" sz="1800"/>
              </a:br>
              <a:r>
                <a:rPr lang="en-US" sz="1800"/>
                <a:t>(radius=8)</a:t>
              </a:r>
            </a:p>
          </p:txBody>
        </p:sp>
      </p:grpSp>
      <p:sp>
        <p:nvSpPr>
          <p:cNvPr id="9" name="Text Box 15">
            <a:extLst>
              <a:ext uri="{FF2B5EF4-FFF2-40B4-BE49-F238E27FC236}">
                <a16:creationId xmlns:a16="http://schemas.microsoft.com/office/drawing/2014/main" id="{B0D79178-0E61-1342-A0F7-5ED13485DB02}"/>
              </a:ext>
            </a:extLst>
          </p:cNvPr>
          <p:cNvSpPr txBox="1">
            <a:spLocks noChangeArrowheads="1"/>
          </p:cNvSpPr>
          <p:nvPr/>
        </p:nvSpPr>
        <p:spPr bwMode="auto">
          <a:xfrm>
            <a:off x="0" y="6581001"/>
            <a:ext cx="1765300" cy="276999"/>
          </a:xfrm>
          <a:prstGeom prst="rect">
            <a:avLst/>
          </a:prstGeom>
          <a:noFill/>
          <a:ln w="9525">
            <a:noFill/>
            <a:miter lim="800000"/>
            <a:headEnd/>
            <a:tailEnd/>
          </a:ln>
        </p:spPr>
        <p:txBody>
          <a:bodyPr wrap="square">
            <a:spAutoFit/>
          </a:bodyPr>
          <a:lstStyle/>
          <a:p>
            <a:r>
              <a:rPr lang="en-US" sz="1200" b="0" dirty="0"/>
              <a:t>Source: L. </a:t>
            </a:r>
            <a:r>
              <a:rPr lang="en-US" sz="1200" b="0" dirty="0" err="1"/>
              <a:t>Lazebnik</a:t>
            </a:r>
            <a:endParaRPr lang="en-US" sz="12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1481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4819" grpId="0" uiExpand="1" build="p"/>
    </p:bldLst>
  </p:timing>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Arial" pitchFamily="34" charset="0"/>
            <a:cs typeface="Arial" pitchFamily="34"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36339</TotalTime>
  <Words>1342</Words>
  <Application>Microsoft Macintosh PowerPoint</Application>
  <PresentationFormat>On-screen Show (4:3)</PresentationFormat>
  <Paragraphs>187</Paragraphs>
  <Slides>29</Slides>
  <Notes>25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3</vt:i4>
      </vt:variant>
      <vt:variant>
        <vt:lpstr>Slide Titles</vt:lpstr>
      </vt:variant>
      <vt:variant>
        <vt:i4>29</vt:i4>
      </vt:variant>
    </vt:vector>
  </HeadingPairs>
  <TitlesOfParts>
    <vt:vector size="38" baseType="lpstr">
      <vt:lpstr>Arial</vt:lpstr>
      <vt:lpstr>AvantGarde Bk BT</vt:lpstr>
      <vt:lpstr>Calibri</vt:lpstr>
      <vt:lpstr>Symbol</vt:lpstr>
      <vt:lpstr>Times New Roman</vt:lpstr>
      <vt:lpstr>Blank Presentation</vt:lpstr>
      <vt:lpstr>Equation</vt:lpstr>
      <vt:lpstr>Photo Editor Photo</vt:lpstr>
      <vt:lpstr>Bitmap Image</vt:lpstr>
      <vt:lpstr>SIFT keypoint detection</vt:lpstr>
      <vt:lpstr>Keypoint detection with scale selection</vt:lpstr>
      <vt:lpstr>Basic idea</vt:lpstr>
      <vt:lpstr>Blob detection</vt:lpstr>
      <vt:lpstr>Blob filter</vt:lpstr>
      <vt:lpstr>Recall: Edge detection</vt:lpstr>
      <vt:lpstr>Edge detection, Take 2</vt:lpstr>
      <vt:lpstr>From edges to blobs</vt:lpstr>
      <vt:lpstr>Scale selection</vt:lpstr>
      <vt:lpstr>Scale normalization</vt:lpstr>
      <vt:lpstr>Effect of scale normalization</vt:lpstr>
      <vt:lpstr>Blob detection in 2D</vt:lpstr>
      <vt:lpstr>Blob detection in 2D</vt:lpstr>
      <vt:lpstr>Blob detection in 2D</vt:lpstr>
      <vt:lpstr>Scale-space blob detector</vt:lpstr>
      <vt:lpstr>Scale-space blob detector: Example</vt:lpstr>
      <vt:lpstr>Scale-space blob detector: Example</vt:lpstr>
      <vt:lpstr>Scale-space blob detector</vt:lpstr>
      <vt:lpstr>Scale-space blob detector: Example</vt:lpstr>
      <vt:lpstr>Efficient implementation</vt:lpstr>
      <vt:lpstr>Efficient implementation</vt:lpstr>
      <vt:lpstr>Eliminating edge responses</vt:lpstr>
      <vt:lpstr>Eliminating edge responses</vt:lpstr>
      <vt:lpstr>From feature detection to feature description</vt:lpstr>
      <vt:lpstr>Finding a reference orientation</vt:lpstr>
      <vt:lpstr>SIFT features</vt:lpstr>
      <vt:lpstr>From keypoint detection to feature description</vt:lpstr>
      <vt:lpstr>SIFT descriptors</vt:lpstr>
      <vt:lpstr>Properties of SIFT</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efros</dc:creator>
  <cp:lastModifiedBy>Gupta, Saurabh</cp:lastModifiedBy>
  <cp:revision>1426</cp:revision>
  <dcterms:created xsi:type="dcterms:W3CDTF">2004-08-29T23:15:23Z</dcterms:created>
  <dcterms:modified xsi:type="dcterms:W3CDTF">2020-02-21T05:10:07Z</dcterms:modified>
</cp:coreProperties>
</file>